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8" r:id="rId3"/>
    <p:sldId id="334" r:id="rId4"/>
    <p:sldId id="336" r:id="rId5"/>
    <p:sldId id="338" r:id="rId6"/>
    <p:sldId id="335" r:id="rId7"/>
    <p:sldId id="339" r:id="rId8"/>
    <p:sldId id="341" r:id="rId9"/>
    <p:sldId id="337" r:id="rId10"/>
    <p:sldId id="350" r:id="rId11"/>
    <p:sldId id="340" r:id="rId12"/>
    <p:sldId id="313" r:id="rId13"/>
    <p:sldId id="342" r:id="rId14"/>
    <p:sldId id="345" r:id="rId15"/>
    <p:sldId id="343" r:id="rId16"/>
    <p:sldId id="347" r:id="rId17"/>
    <p:sldId id="344" r:id="rId18"/>
    <p:sldId id="349" r:id="rId19"/>
    <p:sldId id="348" r:id="rId20"/>
    <p:sldId id="346" r:id="rId21"/>
    <p:sldId id="352" r:id="rId22"/>
    <p:sldId id="353" r:id="rId23"/>
    <p:sldId id="355" r:id="rId24"/>
    <p:sldId id="351" r:id="rId25"/>
    <p:sldId id="356" r:id="rId26"/>
    <p:sldId id="357" r:id="rId27"/>
    <p:sldId id="358" r:id="rId28"/>
    <p:sldId id="359" r:id="rId29"/>
    <p:sldId id="354" r:id="rId30"/>
    <p:sldId id="363" r:id="rId31"/>
    <p:sldId id="360" r:id="rId32"/>
    <p:sldId id="364" r:id="rId33"/>
    <p:sldId id="361" r:id="rId34"/>
    <p:sldId id="362" r:id="rId35"/>
    <p:sldId id="36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62" y="6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1D26E4-4BC9-4B9E-BAAF-C6FD23EA2CF6}" type="datetimeFigureOut">
              <a:rPr lang="en-CA" smtClean="0"/>
              <a:t>2024-03-22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C709B3-B4C5-4203-9362-C7265B41385E}" type="slidenum">
              <a:rPr lang="en-CA" smtClean="0"/>
              <a:t>‹#›</a:t>
            </a:fld>
            <a:endParaRPr lang="en-CA"/>
          </a:p>
        </p:txBody>
      </p:sp>
    </p:spTree>
    <p:extLst>
      <p:ext uri="{BB962C8B-B14F-4D97-AF65-F5344CB8AC3E}">
        <p14:creationId xmlns:p14="http://schemas.microsoft.com/office/powerpoint/2010/main" val="1906794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aca5a1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aca5a1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5D02BFEA-8C42-4170-BE77-C8C1194A3F4B}"/>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8932FE7E-51B9-A20C-B3AE-F4625F09E6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1D8E5806-35F9-0417-641E-E933A2A4D5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3336521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5FCA5D50-85B6-30AB-D784-15D5254F83F0}"/>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CC4A3B92-7975-58F8-6611-8B7F1C28D3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58C99948-3933-6F86-B438-F00DAC7F74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960588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C6829E9E-E004-6BC7-17C4-57792D1C3249}"/>
            </a:ext>
          </a:extLst>
        </p:cNvPr>
        <p:cNvGrpSpPr/>
        <p:nvPr/>
      </p:nvGrpSpPr>
      <p:grpSpPr>
        <a:xfrm>
          <a:off x="0" y="0"/>
          <a:ext cx="0" cy="0"/>
          <a:chOff x="0" y="0"/>
          <a:chExt cx="0" cy="0"/>
        </a:xfrm>
      </p:grpSpPr>
      <p:sp>
        <p:nvSpPr>
          <p:cNvPr id="70" name="Google Shape;70;gfc9e86df84_0_0:notes">
            <a:extLst>
              <a:ext uri="{FF2B5EF4-FFF2-40B4-BE49-F238E27FC236}">
                <a16:creationId xmlns:a16="http://schemas.microsoft.com/office/drawing/2014/main" id="{7B95650E-521B-9F38-DAB4-843DC44FF5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fc9e86df84_0_0:notes">
            <a:extLst>
              <a:ext uri="{FF2B5EF4-FFF2-40B4-BE49-F238E27FC236}">
                <a16:creationId xmlns:a16="http://schemas.microsoft.com/office/drawing/2014/main" id="{E7E4CBF3-5B58-0BB3-8A2C-2E3CD5A166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289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F5B392C1-BE67-E6A9-40D0-7FB1AB0A9A90}"/>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2C14E244-8569-35BD-C8FC-4541728013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D86E1113-B9EB-224A-68D3-E3E5562D22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2458098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33578AC1-D22D-25FA-99A0-6895102C4096}"/>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D82AE25A-CD6A-45B0-5ECD-D75C828C06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FCC413D0-C9C7-C695-5C59-0F80B1A9C1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817263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CB98ABF9-56D2-F13D-74A5-3DF65F0704DB}"/>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452E4245-277D-6D76-87AD-BD1514921A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4D9B720A-CF48-3194-CD0E-48538D12CA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294306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D68423FE-F056-7AE6-D36A-0F0FE1C0DED9}"/>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691AED88-6501-C692-5FAB-ADEA722C12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1A126677-D6D1-DFC4-5CEE-B01AADABBE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2305622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05D022FD-F982-2F4E-1651-6B90C6974B4C}"/>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A6EBDC83-7AEC-CEEE-7F36-DCEB398FC4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F4E3B8ED-FEF3-6E12-7B8D-80234CDA4F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2991352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8521A096-4214-AA7C-8DD7-BC806170E03A}"/>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CE680630-2E70-233D-7BF5-3347594CED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28C91613-152E-5CC6-A927-B7CED2E070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2786207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C9EC40E9-CDD4-F21B-7E65-6E7429B37349}"/>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6EC820D9-E2EC-5636-D846-4336600688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0AB5DBD8-C620-BCF2-B9B5-270F82B7C0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34749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fc9e86df8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39C20B09-AB3B-523E-2C14-4896CC604B0B}"/>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764E3D91-10A6-FB41-7FAE-798D3C49B6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87205177-ED62-9FD8-9379-ED44518020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3257596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880373E1-17A7-3106-1912-36B9FDF6A9F3}"/>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41F4A73A-ED8F-32B0-6685-E17E0BED82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11A46E36-F75F-3069-5C56-DA4E06AD10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3979891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456A8B9A-CD86-DB7D-FA65-2957F5783A4A}"/>
            </a:ext>
          </a:extLst>
        </p:cNvPr>
        <p:cNvGrpSpPr/>
        <p:nvPr/>
      </p:nvGrpSpPr>
      <p:grpSpPr>
        <a:xfrm>
          <a:off x="0" y="0"/>
          <a:ext cx="0" cy="0"/>
          <a:chOff x="0" y="0"/>
          <a:chExt cx="0" cy="0"/>
        </a:xfrm>
      </p:grpSpPr>
      <p:sp>
        <p:nvSpPr>
          <p:cNvPr id="70" name="Google Shape;70;gfc9e86df84_0_0:notes">
            <a:extLst>
              <a:ext uri="{FF2B5EF4-FFF2-40B4-BE49-F238E27FC236}">
                <a16:creationId xmlns:a16="http://schemas.microsoft.com/office/drawing/2014/main" id="{AEA9F762-DD46-2C48-BA60-052E055B4E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fc9e86df84_0_0:notes">
            <a:extLst>
              <a:ext uri="{FF2B5EF4-FFF2-40B4-BE49-F238E27FC236}">
                <a16:creationId xmlns:a16="http://schemas.microsoft.com/office/drawing/2014/main" id="{14D1B8B9-8F82-0DC5-DE44-ED69DAFB9E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6030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6B3238C4-8EB6-A5E3-9726-9A81B752F90B}"/>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991B216E-73D1-97E6-D9F9-9DF18CA9B8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CD49FFCA-B622-ADD0-F91E-9A2DBC5A01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1512570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53B7A46F-CDAE-4ACB-1BEE-4479E06D82B3}"/>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937BF2B3-90B9-1189-D8BE-43EFB9D1C8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1073DEB1-496D-E589-6F20-F2F3E24DFD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917801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861DC11A-A918-AC19-639B-9E7D7BB1B5EA}"/>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C9802FB1-294D-5FA2-69F7-8BA1DCB6D4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6DAE317F-887F-6384-63D5-58C8A5806E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2528575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5C458B96-80CE-019E-87DC-887F77FBD4D9}"/>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EEE27364-18BA-6F61-7C85-008732F458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971D9D34-6AB0-DEFD-8FAB-1D98F51A50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2277051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EBA70622-2B7C-CF51-B3ED-53F6515E6E31}"/>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350DBB9C-E669-BED9-67B6-DA4D6BDC00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A2AE9678-2366-DA0D-4755-472ECEF900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2075261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7B619FCA-47C2-4F1B-AC38-B12A12621506}"/>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7A7F534F-E39B-D036-B8E4-3820D809F3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E732BE88-28C4-75B7-7FAC-C239C7E3A7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1390521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6A3CCA0F-3C7C-1C84-066B-E1C421381F46}"/>
            </a:ext>
          </a:extLst>
        </p:cNvPr>
        <p:cNvGrpSpPr/>
        <p:nvPr/>
      </p:nvGrpSpPr>
      <p:grpSpPr>
        <a:xfrm>
          <a:off x="0" y="0"/>
          <a:ext cx="0" cy="0"/>
          <a:chOff x="0" y="0"/>
          <a:chExt cx="0" cy="0"/>
        </a:xfrm>
      </p:grpSpPr>
      <p:sp>
        <p:nvSpPr>
          <p:cNvPr id="70" name="Google Shape;70;gfc9e86df84_0_0:notes">
            <a:extLst>
              <a:ext uri="{FF2B5EF4-FFF2-40B4-BE49-F238E27FC236}">
                <a16:creationId xmlns:a16="http://schemas.microsoft.com/office/drawing/2014/main" id="{BD0C4D58-1FE1-60C8-AF24-DA98F104D1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fc9e86df84_0_0:notes">
            <a:extLst>
              <a:ext uri="{FF2B5EF4-FFF2-40B4-BE49-F238E27FC236}">
                <a16:creationId xmlns:a16="http://schemas.microsoft.com/office/drawing/2014/main" id="{B5D77047-8C02-3DD9-08B0-630CC7D4D8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204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2BD7CFC1-15AD-9378-19CF-FB0B5347B04A}"/>
            </a:ext>
          </a:extLst>
        </p:cNvPr>
        <p:cNvGrpSpPr/>
        <p:nvPr/>
      </p:nvGrpSpPr>
      <p:grpSpPr>
        <a:xfrm>
          <a:off x="0" y="0"/>
          <a:ext cx="0" cy="0"/>
          <a:chOff x="0" y="0"/>
          <a:chExt cx="0" cy="0"/>
        </a:xfrm>
      </p:grpSpPr>
      <p:sp>
        <p:nvSpPr>
          <p:cNvPr id="70" name="Google Shape;70;gfc9e86df84_0_0:notes">
            <a:extLst>
              <a:ext uri="{FF2B5EF4-FFF2-40B4-BE49-F238E27FC236}">
                <a16:creationId xmlns:a16="http://schemas.microsoft.com/office/drawing/2014/main" id="{FF8A8BBB-814C-A4B0-DD31-FA4A89D230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fc9e86df84_0_0:notes">
            <a:extLst>
              <a:ext uri="{FF2B5EF4-FFF2-40B4-BE49-F238E27FC236}">
                <a16:creationId xmlns:a16="http://schemas.microsoft.com/office/drawing/2014/main" id="{45BDB744-97D8-82C2-023C-27425F33CA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354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A769AB2E-71B3-2569-0111-82B12831C153}"/>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A46FCF61-DFA4-2B17-26CC-1FF2558258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57AAAADE-66AE-B2BF-0D38-92029A9297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3093414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ED673AB2-11C2-0361-2264-94E98354ED22}"/>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7DD6B76A-F281-866C-BD69-3B0FCC1377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5187DAA2-9992-3C59-FEBE-01C63349DE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27244162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450EF5CE-831A-4386-F814-E42613B019DC}"/>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904C3B87-B6EE-CF8C-89CA-B83B69A839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ACDC54C5-4071-0C16-0A3E-ED92AC79BF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7717159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BC13BFF9-4963-25F8-3418-AE87C9C179EA}"/>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86CEF84D-3DFA-8FAB-29F4-864BFFF4B5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78DE3E92-855E-E417-A1DF-F171749430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1693144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41131BC1-D0CE-49CA-ADD6-4132E3A6A644}"/>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CB856BAD-DDD9-8C94-DA3E-23439B76CB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E44D03E4-D4DB-ADCD-462A-2E0770B8D1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341792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089049A2-F97D-D8B2-DBBB-62B3283F5B8F}"/>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1F5C0132-FC87-EADE-D6FB-BF37CB704E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58BF08E3-DF01-2E17-E501-24D9041242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3950136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4DADB7BE-8800-51F2-8209-CACB289EB5B6}"/>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50E4D507-E5CC-2BDA-F52C-629321B367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4CA4BFD4-8DB2-47B6-73A5-C266211F0D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4054851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58A20F20-DB20-C828-DA02-932595ACF997}"/>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3BB18DD9-C510-D63A-66DF-2EFC3942D3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0000747D-E964-BE9C-A8B9-2EA3AC293F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965126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17B5FCDE-A858-5630-2C2E-C836EFB2E3FA}"/>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B207A383-E693-420E-3E08-A09DE53070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84D8897C-20AD-C19E-48CA-839A8CA597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3489360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3A29E4B1-B908-94CD-DC50-F3005249C094}"/>
            </a:ext>
          </a:extLst>
        </p:cNvPr>
        <p:cNvGrpSpPr/>
        <p:nvPr/>
      </p:nvGrpSpPr>
      <p:grpSpPr>
        <a:xfrm>
          <a:off x="0" y="0"/>
          <a:ext cx="0" cy="0"/>
          <a:chOff x="0" y="0"/>
          <a:chExt cx="0" cy="0"/>
        </a:xfrm>
      </p:grpSpPr>
      <p:sp>
        <p:nvSpPr>
          <p:cNvPr id="70" name="Google Shape;70;gfc9e86df84_0_0:notes">
            <a:extLst>
              <a:ext uri="{FF2B5EF4-FFF2-40B4-BE49-F238E27FC236}">
                <a16:creationId xmlns:a16="http://schemas.microsoft.com/office/drawing/2014/main" id="{DF14CCFF-7546-4941-5853-E87E67198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fc9e86df84_0_0:notes">
            <a:extLst>
              <a:ext uri="{FF2B5EF4-FFF2-40B4-BE49-F238E27FC236}">
                <a16:creationId xmlns:a16="http://schemas.microsoft.com/office/drawing/2014/main" id="{A91CCB60-5214-407E-D1B8-E2E5B8847A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933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AA912205-45BD-53BC-610E-610A006DEC34}"/>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45663969-01F9-5800-102C-3215162F1F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217BEF32-912B-58B8-2235-3987903CEE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295777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6A2EF-E364-B577-0E2B-8B1CD72D3D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0FE1588-F1F5-FA8B-F6E5-6946F5261E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0BA5535-6455-2A97-B822-61C49FBC566B}"/>
              </a:ext>
            </a:extLst>
          </p:cNvPr>
          <p:cNvSpPr>
            <a:spLocks noGrp="1"/>
          </p:cNvSpPr>
          <p:nvPr>
            <p:ph type="dt" sz="half" idx="10"/>
          </p:nvPr>
        </p:nvSpPr>
        <p:spPr/>
        <p:txBody>
          <a:bodyPr/>
          <a:lstStyle/>
          <a:p>
            <a:fld id="{8C5D8DA1-8D52-45A5-8DB3-ED485FAA749F}" type="datetimeFigureOut">
              <a:rPr lang="en-CA" smtClean="0"/>
              <a:t>2024-03-22</a:t>
            </a:fld>
            <a:endParaRPr lang="en-CA"/>
          </a:p>
        </p:txBody>
      </p:sp>
      <p:sp>
        <p:nvSpPr>
          <p:cNvPr id="5" name="Footer Placeholder 4">
            <a:extLst>
              <a:ext uri="{FF2B5EF4-FFF2-40B4-BE49-F238E27FC236}">
                <a16:creationId xmlns:a16="http://schemas.microsoft.com/office/drawing/2014/main" id="{EB650C9A-0D75-B74A-7801-52ED577D0B3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0422D2D-123C-EA31-8CB8-AE822F3D7B1B}"/>
              </a:ext>
            </a:extLst>
          </p:cNvPr>
          <p:cNvSpPr>
            <a:spLocks noGrp="1"/>
          </p:cNvSpPr>
          <p:nvPr>
            <p:ph type="sldNum" sz="quarter" idx="12"/>
          </p:nvPr>
        </p:nvSpPr>
        <p:spPr/>
        <p:txBody>
          <a:bodyPr/>
          <a:lstStyle/>
          <a:p>
            <a:fld id="{C4603FB5-3DD0-46E0-8448-48FFB26551EB}" type="slidenum">
              <a:rPr lang="en-CA" smtClean="0"/>
              <a:t>‹#›</a:t>
            </a:fld>
            <a:endParaRPr lang="en-CA"/>
          </a:p>
        </p:txBody>
      </p:sp>
    </p:spTree>
    <p:extLst>
      <p:ext uri="{BB962C8B-B14F-4D97-AF65-F5344CB8AC3E}">
        <p14:creationId xmlns:p14="http://schemas.microsoft.com/office/powerpoint/2010/main" val="2907268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450AD-EFA5-80B0-3EDD-24649CD3BC3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1E40F06-0F90-5CA8-C101-BD3394F8F5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3E593B8-21D6-D256-CB32-C0EA424A3670}"/>
              </a:ext>
            </a:extLst>
          </p:cNvPr>
          <p:cNvSpPr>
            <a:spLocks noGrp="1"/>
          </p:cNvSpPr>
          <p:nvPr>
            <p:ph type="dt" sz="half" idx="10"/>
          </p:nvPr>
        </p:nvSpPr>
        <p:spPr/>
        <p:txBody>
          <a:bodyPr/>
          <a:lstStyle/>
          <a:p>
            <a:fld id="{8C5D8DA1-8D52-45A5-8DB3-ED485FAA749F}" type="datetimeFigureOut">
              <a:rPr lang="en-CA" smtClean="0"/>
              <a:t>2024-03-22</a:t>
            </a:fld>
            <a:endParaRPr lang="en-CA"/>
          </a:p>
        </p:txBody>
      </p:sp>
      <p:sp>
        <p:nvSpPr>
          <p:cNvPr id="5" name="Footer Placeholder 4">
            <a:extLst>
              <a:ext uri="{FF2B5EF4-FFF2-40B4-BE49-F238E27FC236}">
                <a16:creationId xmlns:a16="http://schemas.microsoft.com/office/drawing/2014/main" id="{6B60605C-7E22-A543-4269-606CA5D82E4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D0A27FD-C99C-0DDB-3FFA-EC786464FCB0}"/>
              </a:ext>
            </a:extLst>
          </p:cNvPr>
          <p:cNvSpPr>
            <a:spLocks noGrp="1"/>
          </p:cNvSpPr>
          <p:nvPr>
            <p:ph type="sldNum" sz="quarter" idx="12"/>
          </p:nvPr>
        </p:nvSpPr>
        <p:spPr/>
        <p:txBody>
          <a:bodyPr/>
          <a:lstStyle/>
          <a:p>
            <a:fld id="{C4603FB5-3DD0-46E0-8448-48FFB26551EB}" type="slidenum">
              <a:rPr lang="en-CA" smtClean="0"/>
              <a:t>‹#›</a:t>
            </a:fld>
            <a:endParaRPr lang="en-CA"/>
          </a:p>
        </p:txBody>
      </p:sp>
    </p:spTree>
    <p:extLst>
      <p:ext uri="{BB962C8B-B14F-4D97-AF65-F5344CB8AC3E}">
        <p14:creationId xmlns:p14="http://schemas.microsoft.com/office/powerpoint/2010/main" val="3626276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D2C42E-18F4-0B25-A00F-F7C4A2404D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EBA048F-8D86-A88E-C8A4-156E2D22D5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8F6B1D1-ABA5-6D89-DD8E-0FD53E8A2766}"/>
              </a:ext>
            </a:extLst>
          </p:cNvPr>
          <p:cNvSpPr>
            <a:spLocks noGrp="1"/>
          </p:cNvSpPr>
          <p:nvPr>
            <p:ph type="dt" sz="half" idx="10"/>
          </p:nvPr>
        </p:nvSpPr>
        <p:spPr/>
        <p:txBody>
          <a:bodyPr/>
          <a:lstStyle/>
          <a:p>
            <a:fld id="{8C5D8DA1-8D52-45A5-8DB3-ED485FAA749F}" type="datetimeFigureOut">
              <a:rPr lang="en-CA" smtClean="0"/>
              <a:t>2024-03-22</a:t>
            </a:fld>
            <a:endParaRPr lang="en-CA"/>
          </a:p>
        </p:txBody>
      </p:sp>
      <p:sp>
        <p:nvSpPr>
          <p:cNvPr id="5" name="Footer Placeholder 4">
            <a:extLst>
              <a:ext uri="{FF2B5EF4-FFF2-40B4-BE49-F238E27FC236}">
                <a16:creationId xmlns:a16="http://schemas.microsoft.com/office/drawing/2014/main" id="{37C2FDCF-C923-597F-BE81-3FB22F50B10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3D24D14-A80D-1205-A030-1AD7B67E6DBF}"/>
              </a:ext>
            </a:extLst>
          </p:cNvPr>
          <p:cNvSpPr>
            <a:spLocks noGrp="1"/>
          </p:cNvSpPr>
          <p:nvPr>
            <p:ph type="sldNum" sz="quarter" idx="12"/>
          </p:nvPr>
        </p:nvSpPr>
        <p:spPr/>
        <p:txBody>
          <a:bodyPr/>
          <a:lstStyle/>
          <a:p>
            <a:fld id="{C4603FB5-3DD0-46E0-8448-48FFB26551EB}" type="slidenum">
              <a:rPr lang="en-CA" smtClean="0"/>
              <a:t>‹#›</a:t>
            </a:fld>
            <a:endParaRPr lang="en-CA"/>
          </a:p>
        </p:txBody>
      </p:sp>
    </p:spTree>
    <p:extLst>
      <p:ext uri="{BB962C8B-B14F-4D97-AF65-F5344CB8AC3E}">
        <p14:creationId xmlns:p14="http://schemas.microsoft.com/office/powerpoint/2010/main" val="237674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30002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27BB4-AC09-A758-E368-C6A125B2D9F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0463B5B-CB79-2E62-49F5-4628EF657A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E87F596-CEB9-D475-F18C-ABC385ACAE1C}"/>
              </a:ext>
            </a:extLst>
          </p:cNvPr>
          <p:cNvSpPr>
            <a:spLocks noGrp="1"/>
          </p:cNvSpPr>
          <p:nvPr>
            <p:ph type="dt" sz="half" idx="10"/>
          </p:nvPr>
        </p:nvSpPr>
        <p:spPr/>
        <p:txBody>
          <a:bodyPr/>
          <a:lstStyle/>
          <a:p>
            <a:fld id="{8C5D8DA1-8D52-45A5-8DB3-ED485FAA749F}" type="datetimeFigureOut">
              <a:rPr lang="en-CA" smtClean="0"/>
              <a:t>2024-03-22</a:t>
            </a:fld>
            <a:endParaRPr lang="en-CA"/>
          </a:p>
        </p:txBody>
      </p:sp>
      <p:sp>
        <p:nvSpPr>
          <p:cNvPr id="5" name="Footer Placeholder 4">
            <a:extLst>
              <a:ext uri="{FF2B5EF4-FFF2-40B4-BE49-F238E27FC236}">
                <a16:creationId xmlns:a16="http://schemas.microsoft.com/office/drawing/2014/main" id="{491E2415-B110-5777-8288-F156155A9EE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409CF77-8EAF-E019-106A-EA01E2C4A22A}"/>
              </a:ext>
            </a:extLst>
          </p:cNvPr>
          <p:cNvSpPr>
            <a:spLocks noGrp="1"/>
          </p:cNvSpPr>
          <p:nvPr>
            <p:ph type="sldNum" sz="quarter" idx="12"/>
          </p:nvPr>
        </p:nvSpPr>
        <p:spPr/>
        <p:txBody>
          <a:bodyPr/>
          <a:lstStyle/>
          <a:p>
            <a:fld id="{C4603FB5-3DD0-46E0-8448-48FFB26551EB}" type="slidenum">
              <a:rPr lang="en-CA" smtClean="0"/>
              <a:t>‹#›</a:t>
            </a:fld>
            <a:endParaRPr lang="en-CA"/>
          </a:p>
        </p:txBody>
      </p:sp>
    </p:spTree>
    <p:extLst>
      <p:ext uri="{BB962C8B-B14F-4D97-AF65-F5344CB8AC3E}">
        <p14:creationId xmlns:p14="http://schemas.microsoft.com/office/powerpoint/2010/main" val="1697135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B2DA1-01F0-1EDB-2D85-31991E2498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5FADE8B-8687-DB7B-42D1-B82FBBBCEEF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74E1E0-11D8-6478-CF12-01C374A71BAD}"/>
              </a:ext>
            </a:extLst>
          </p:cNvPr>
          <p:cNvSpPr>
            <a:spLocks noGrp="1"/>
          </p:cNvSpPr>
          <p:nvPr>
            <p:ph type="dt" sz="half" idx="10"/>
          </p:nvPr>
        </p:nvSpPr>
        <p:spPr/>
        <p:txBody>
          <a:bodyPr/>
          <a:lstStyle/>
          <a:p>
            <a:fld id="{8C5D8DA1-8D52-45A5-8DB3-ED485FAA749F}" type="datetimeFigureOut">
              <a:rPr lang="en-CA" smtClean="0"/>
              <a:t>2024-03-22</a:t>
            </a:fld>
            <a:endParaRPr lang="en-CA"/>
          </a:p>
        </p:txBody>
      </p:sp>
      <p:sp>
        <p:nvSpPr>
          <p:cNvPr id="5" name="Footer Placeholder 4">
            <a:extLst>
              <a:ext uri="{FF2B5EF4-FFF2-40B4-BE49-F238E27FC236}">
                <a16:creationId xmlns:a16="http://schemas.microsoft.com/office/drawing/2014/main" id="{84029EE7-428D-83F0-0138-91E93E838DE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784691-66CD-9E0E-8DD5-8DDDA651469F}"/>
              </a:ext>
            </a:extLst>
          </p:cNvPr>
          <p:cNvSpPr>
            <a:spLocks noGrp="1"/>
          </p:cNvSpPr>
          <p:nvPr>
            <p:ph type="sldNum" sz="quarter" idx="12"/>
          </p:nvPr>
        </p:nvSpPr>
        <p:spPr/>
        <p:txBody>
          <a:bodyPr/>
          <a:lstStyle/>
          <a:p>
            <a:fld id="{C4603FB5-3DD0-46E0-8448-48FFB26551EB}" type="slidenum">
              <a:rPr lang="en-CA" smtClean="0"/>
              <a:t>‹#›</a:t>
            </a:fld>
            <a:endParaRPr lang="en-CA"/>
          </a:p>
        </p:txBody>
      </p:sp>
    </p:spTree>
    <p:extLst>
      <p:ext uri="{BB962C8B-B14F-4D97-AF65-F5344CB8AC3E}">
        <p14:creationId xmlns:p14="http://schemas.microsoft.com/office/powerpoint/2010/main" val="1765115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94DE-D6BA-ADEF-D1AA-9525375BE5E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F7DBD3B-182A-155A-59DC-6F2B8AC1C7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A3D04DE-C45C-AF06-F405-C72ADB17AE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90EF95A-7C38-A924-5649-5DA23074EFF2}"/>
              </a:ext>
            </a:extLst>
          </p:cNvPr>
          <p:cNvSpPr>
            <a:spLocks noGrp="1"/>
          </p:cNvSpPr>
          <p:nvPr>
            <p:ph type="dt" sz="half" idx="10"/>
          </p:nvPr>
        </p:nvSpPr>
        <p:spPr/>
        <p:txBody>
          <a:bodyPr/>
          <a:lstStyle/>
          <a:p>
            <a:fld id="{8C5D8DA1-8D52-45A5-8DB3-ED485FAA749F}" type="datetimeFigureOut">
              <a:rPr lang="en-CA" smtClean="0"/>
              <a:t>2024-03-22</a:t>
            </a:fld>
            <a:endParaRPr lang="en-CA"/>
          </a:p>
        </p:txBody>
      </p:sp>
      <p:sp>
        <p:nvSpPr>
          <p:cNvPr id="6" name="Footer Placeholder 5">
            <a:extLst>
              <a:ext uri="{FF2B5EF4-FFF2-40B4-BE49-F238E27FC236}">
                <a16:creationId xmlns:a16="http://schemas.microsoft.com/office/drawing/2014/main" id="{C9C095CC-FFFE-D120-9FD9-0435709D996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2F2B537-68CC-741F-D499-79A6CAAEBBD9}"/>
              </a:ext>
            </a:extLst>
          </p:cNvPr>
          <p:cNvSpPr>
            <a:spLocks noGrp="1"/>
          </p:cNvSpPr>
          <p:nvPr>
            <p:ph type="sldNum" sz="quarter" idx="12"/>
          </p:nvPr>
        </p:nvSpPr>
        <p:spPr/>
        <p:txBody>
          <a:bodyPr/>
          <a:lstStyle/>
          <a:p>
            <a:fld id="{C4603FB5-3DD0-46E0-8448-48FFB26551EB}" type="slidenum">
              <a:rPr lang="en-CA" smtClean="0"/>
              <a:t>‹#›</a:t>
            </a:fld>
            <a:endParaRPr lang="en-CA"/>
          </a:p>
        </p:txBody>
      </p:sp>
    </p:spTree>
    <p:extLst>
      <p:ext uri="{BB962C8B-B14F-4D97-AF65-F5344CB8AC3E}">
        <p14:creationId xmlns:p14="http://schemas.microsoft.com/office/powerpoint/2010/main" val="538041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0A88-A089-737E-6F21-23185B534C8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FAF8B17-E45E-E932-D515-1EB7C4B92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3CA9EA-FB61-4163-AD08-85E3496A6C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35B28BB-7F3E-BDD3-60A1-523A81F02D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567738-7BDB-7D9B-EF3F-D8CBC7841C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27108CC-D33D-CBD7-3B16-0C2BF630AFF9}"/>
              </a:ext>
            </a:extLst>
          </p:cNvPr>
          <p:cNvSpPr>
            <a:spLocks noGrp="1"/>
          </p:cNvSpPr>
          <p:nvPr>
            <p:ph type="dt" sz="half" idx="10"/>
          </p:nvPr>
        </p:nvSpPr>
        <p:spPr/>
        <p:txBody>
          <a:bodyPr/>
          <a:lstStyle/>
          <a:p>
            <a:fld id="{8C5D8DA1-8D52-45A5-8DB3-ED485FAA749F}" type="datetimeFigureOut">
              <a:rPr lang="en-CA" smtClean="0"/>
              <a:t>2024-03-22</a:t>
            </a:fld>
            <a:endParaRPr lang="en-CA"/>
          </a:p>
        </p:txBody>
      </p:sp>
      <p:sp>
        <p:nvSpPr>
          <p:cNvPr id="8" name="Footer Placeholder 7">
            <a:extLst>
              <a:ext uri="{FF2B5EF4-FFF2-40B4-BE49-F238E27FC236}">
                <a16:creationId xmlns:a16="http://schemas.microsoft.com/office/drawing/2014/main" id="{4C73FF49-0D59-927F-DC79-64B7D6165140}"/>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8E7F43D-D872-9FF7-5095-5535D7CF2789}"/>
              </a:ext>
            </a:extLst>
          </p:cNvPr>
          <p:cNvSpPr>
            <a:spLocks noGrp="1"/>
          </p:cNvSpPr>
          <p:nvPr>
            <p:ph type="sldNum" sz="quarter" idx="12"/>
          </p:nvPr>
        </p:nvSpPr>
        <p:spPr/>
        <p:txBody>
          <a:bodyPr/>
          <a:lstStyle/>
          <a:p>
            <a:fld id="{C4603FB5-3DD0-46E0-8448-48FFB26551EB}" type="slidenum">
              <a:rPr lang="en-CA" smtClean="0"/>
              <a:t>‹#›</a:t>
            </a:fld>
            <a:endParaRPr lang="en-CA"/>
          </a:p>
        </p:txBody>
      </p:sp>
    </p:spTree>
    <p:extLst>
      <p:ext uri="{BB962C8B-B14F-4D97-AF65-F5344CB8AC3E}">
        <p14:creationId xmlns:p14="http://schemas.microsoft.com/office/powerpoint/2010/main" val="3560323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F36E-833F-3568-444C-156DA37ED31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F8547F1-8F68-4ED8-6E9A-24CD3DCAC1B0}"/>
              </a:ext>
            </a:extLst>
          </p:cNvPr>
          <p:cNvSpPr>
            <a:spLocks noGrp="1"/>
          </p:cNvSpPr>
          <p:nvPr>
            <p:ph type="dt" sz="half" idx="10"/>
          </p:nvPr>
        </p:nvSpPr>
        <p:spPr/>
        <p:txBody>
          <a:bodyPr/>
          <a:lstStyle/>
          <a:p>
            <a:fld id="{8C5D8DA1-8D52-45A5-8DB3-ED485FAA749F}" type="datetimeFigureOut">
              <a:rPr lang="en-CA" smtClean="0"/>
              <a:t>2024-03-22</a:t>
            </a:fld>
            <a:endParaRPr lang="en-CA"/>
          </a:p>
        </p:txBody>
      </p:sp>
      <p:sp>
        <p:nvSpPr>
          <p:cNvPr id="4" name="Footer Placeholder 3">
            <a:extLst>
              <a:ext uri="{FF2B5EF4-FFF2-40B4-BE49-F238E27FC236}">
                <a16:creationId xmlns:a16="http://schemas.microsoft.com/office/drawing/2014/main" id="{B1326948-4796-7C36-D0D4-9A9EAAA10C9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094B92F-2EAE-7C03-FFF3-408CEC22AD42}"/>
              </a:ext>
            </a:extLst>
          </p:cNvPr>
          <p:cNvSpPr>
            <a:spLocks noGrp="1"/>
          </p:cNvSpPr>
          <p:nvPr>
            <p:ph type="sldNum" sz="quarter" idx="12"/>
          </p:nvPr>
        </p:nvSpPr>
        <p:spPr/>
        <p:txBody>
          <a:bodyPr/>
          <a:lstStyle/>
          <a:p>
            <a:fld id="{C4603FB5-3DD0-46E0-8448-48FFB26551EB}" type="slidenum">
              <a:rPr lang="en-CA" smtClean="0"/>
              <a:t>‹#›</a:t>
            </a:fld>
            <a:endParaRPr lang="en-CA"/>
          </a:p>
        </p:txBody>
      </p:sp>
    </p:spTree>
    <p:extLst>
      <p:ext uri="{BB962C8B-B14F-4D97-AF65-F5344CB8AC3E}">
        <p14:creationId xmlns:p14="http://schemas.microsoft.com/office/powerpoint/2010/main" val="2843302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494AAA-D539-C4B1-137F-484D40B73642}"/>
              </a:ext>
            </a:extLst>
          </p:cNvPr>
          <p:cNvSpPr>
            <a:spLocks noGrp="1"/>
          </p:cNvSpPr>
          <p:nvPr>
            <p:ph type="dt" sz="half" idx="10"/>
          </p:nvPr>
        </p:nvSpPr>
        <p:spPr/>
        <p:txBody>
          <a:bodyPr/>
          <a:lstStyle/>
          <a:p>
            <a:fld id="{8C5D8DA1-8D52-45A5-8DB3-ED485FAA749F}" type="datetimeFigureOut">
              <a:rPr lang="en-CA" smtClean="0"/>
              <a:t>2024-03-22</a:t>
            </a:fld>
            <a:endParaRPr lang="en-CA"/>
          </a:p>
        </p:txBody>
      </p:sp>
      <p:sp>
        <p:nvSpPr>
          <p:cNvPr id="3" name="Footer Placeholder 2">
            <a:extLst>
              <a:ext uri="{FF2B5EF4-FFF2-40B4-BE49-F238E27FC236}">
                <a16:creationId xmlns:a16="http://schemas.microsoft.com/office/drawing/2014/main" id="{365691EA-DE33-E0A8-5F0D-8E955D0A2A6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119AEEF-B700-046E-F25A-2E5BDF783A71}"/>
              </a:ext>
            </a:extLst>
          </p:cNvPr>
          <p:cNvSpPr>
            <a:spLocks noGrp="1"/>
          </p:cNvSpPr>
          <p:nvPr>
            <p:ph type="sldNum" sz="quarter" idx="12"/>
          </p:nvPr>
        </p:nvSpPr>
        <p:spPr/>
        <p:txBody>
          <a:bodyPr/>
          <a:lstStyle/>
          <a:p>
            <a:fld id="{C4603FB5-3DD0-46E0-8448-48FFB26551EB}" type="slidenum">
              <a:rPr lang="en-CA" smtClean="0"/>
              <a:t>‹#›</a:t>
            </a:fld>
            <a:endParaRPr lang="en-CA"/>
          </a:p>
        </p:txBody>
      </p:sp>
    </p:spTree>
    <p:extLst>
      <p:ext uri="{BB962C8B-B14F-4D97-AF65-F5344CB8AC3E}">
        <p14:creationId xmlns:p14="http://schemas.microsoft.com/office/powerpoint/2010/main" val="2719384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B1E1F-97D4-080C-9029-C753FEDE00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0C8A185-AF64-4962-AC5C-5A587CD92C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FE71A96-A3E3-64AD-5D3B-D23DB2715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52474E-7BE4-3035-9311-CBCC5496E81E}"/>
              </a:ext>
            </a:extLst>
          </p:cNvPr>
          <p:cNvSpPr>
            <a:spLocks noGrp="1"/>
          </p:cNvSpPr>
          <p:nvPr>
            <p:ph type="dt" sz="half" idx="10"/>
          </p:nvPr>
        </p:nvSpPr>
        <p:spPr/>
        <p:txBody>
          <a:bodyPr/>
          <a:lstStyle/>
          <a:p>
            <a:fld id="{8C5D8DA1-8D52-45A5-8DB3-ED485FAA749F}" type="datetimeFigureOut">
              <a:rPr lang="en-CA" smtClean="0"/>
              <a:t>2024-03-22</a:t>
            </a:fld>
            <a:endParaRPr lang="en-CA"/>
          </a:p>
        </p:txBody>
      </p:sp>
      <p:sp>
        <p:nvSpPr>
          <p:cNvPr id="6" name="Footer Placeholder 5">
            <a:extLst>
              <a:ext uri="{FF2B5EF4-FFF2-40B4-BE49-F238E27FC236}">
                <a16:creationId xmlns:a16="http://schemas.microsoft.com/office/drawing/2014/main" id="{4E1A032A-5DA3-6F2D-2410-CC604E8C67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D7DE14A-ABCC-F0D3-4F26-1D9C58F51166}"/>
              </a:ext>
            </a:extLst>
          </p:cNvPr>
          <p:cNvSpPr>
            <a:spLocks noGrp="1"/>
          </p:cNvSpPr>
          <p:nvPr>
            <p:ph type="sldNum" sz="quarter" idx="12"/>
          </p:nvPr>
        </p:nvSpPr>
        <p:spPr/>
        <p:txBody>
          <a:bodyPr/>
          <a:lstStyle/>
          <a:p>
            <a:fld id="{C4603FB5-3DD0-46E0-8448-48FFB26551EB}" type="slidenum">
              <a:rPr lang="en-CA" smtClean="0"/>
              <a:t>‹#›</a:t>
            </a:fld>
            <a:endParaRPr lang="en-CA"/>
          </a:p>
        </p:txBody>
      </p:sp>
    </p:spTree>
    <p:extLst>
      <p:ext uri="{BB962C8B-B14F-4D97-AF65-F5344CB8AC3E}">
        <p14:creationId xmlns:p14="http://schemas.microsoft.com/office/powerpoint/2010/main" val="224322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0235-4B02-1283-7512-94E7953BBA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8DDC784F-DB94-E08C-6AEF-D49339AC22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A7193547-ED13-3826-8ACA-48A91D83D2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1F081C-B856-1AC9-82BF-2DFEE7D6E82F}"/>
              </a:ext>
            </a:extLst>
          </p:cNvPr>
          <p:cNvSpPr>
            <a:spLocks noGrp="1"/>
          </p:cNvSpPr>
          <p:nvPr>
            <p:ph type="dt" sz="half" idx="10"/>
          </p:nvPr>
        </p:nvSpPr>
        <p:spPr/>
        <p:txBody>
          <a:bodyPr/>
          <a:lstStyle/>
          <a:p>
            <a:fld id="{8C5D8DA1-8D52-45A5-8DB3-ED485FAA749F}" type="datetimeFigureOut">
              <a:rPr lang="en-CA" smtClean="0"/>
              <a:t>2024-03-22</a:t>
            </a:fld>
            <a:endParaRPr lang="en-CA"/>
          </a:p>
        </p:txBody>
      </p:sp>
      <p:sp>
        <p:nvSpPr>
          <p:cNvPr id="6" name="Footer Placeholder 5">
            <a:extLst>
              <a:ext uri="{FF2B5EF4-FFF2-40B4-BE49-F238E27FC236}">
                <a16:creationId xmlns:a16="http://schemas.microsoft.com/office/drawing/2014/main" id="{727E1DE4-1C1A-68F5-14C9-28AB62947DE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1738FD6-C385-740C-0F2F-518676CE13EC}"/>
              </a:ext>
            </a:extLst>
          </p:cNvPr>
          <p:cNvSpPr>
            <a:spLocks noGrp="1"/>
          </p:cNvSpPr>
          <p:nvPr>
            <p:ph type="sldNum" sz="quarter" idx="12"/>
          </p:nvPr>
        </p:nvSpPr>
        <p:spPr/>
        <p:txBody>
          <a:bodyPr/>
          <a:lstStyle/>
          <a:p>
            <a:fld id="{C4603FB5-3DD0-46E0-8448-48FFB26551EB}" type="slidenum">
              <a:rPr lang="en-CA" smtClean="0"/>
              <a:t>‹#›</a:t>
            </a:fld>
            <a:endParaRPr lang="en-CA"/>
          </a:p>
        </p:txBody>
      </p:sp>
    </p:spTree>
    <p:extLst>
      <p:ext uri="{BB962C8B-B14F-4D97-AF65-F5344CB8AC3E}">
        <p14:creationId xmlns:p14="http://schemas.microsoft.com/office/powerpoint/2010/main" val="3879832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1922FC-7998-7BA5-DA78-B5B66F4B95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9068A6C-E900-1710-1AE6-23681C6838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68EBD04-8460-FA96-7E0C-16ADDF0B9D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5D8DA1-8D52-45A5-8DB3-ED485FAA749F}" type="datetimeFigureOut">
              <a:rPr lang="en-CA" smtClean="0"/>
              <a:t>2024-03-22</a:t>
            </a:fld>
            <a:endParaRPr lang="en-CA"/>
          </a:p>
        </p:txBody>
      </p:sp>
      <p:sp>
        <p:nvSpPr>
          <p:cNvPr id="5" name="Footer Placeholder 4">
            <a:extLst>
              <a:ext uri="{FF2B5EF4-FFF2-40B4-BE49-F238E27FC236}">
                <a16:creationId xmlns:a16="http://schemas.microsoft.com/office/drawing/2014/main" id="{364A68D0-C0A2-D2DB-0DF4-0A4ABB2F32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1354D276-77D3-402B-6367-9CA49980D9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4603FB5-3DD0-46E0-8448-48FFB26551EB}" type="slidenum">
              <a:rPr lang="en-CA" smtClean="0"/>
              <a:t>‹#›</a:t>
            </a:fld>
            <a:endParaRPr lang="en-CA"/>
          </a:p>
        </p:txBody>
      </p:sp>
    </p:spTree>
    <p:extLst>
      <p:ext uri="{BB962C8B-B14F-4D97-AF65-F5344CB8AC3E}">
        <p14:creationId xmlns:p14="http://schemas.microsoft.com/office/powerpoint/2010/main" val="3816644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www.storeapps.org/best-reports-and-strategies-for-your-woocommerce-store/" TargetMode="External"/><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hyperlink" Target="https://www.britannica.com/summary/airpor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hyperlink" Target="https://www.pexels.com/photo/student-doing-her-homework-6929268/"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hyperlink" Target="https://www.retail-insider.com/retail-insider/2019/11/canada-computers-amp-electronics-expands-into-halifax-with-1st-stor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hyperlink" Target="http://commons.wikimedia.org/wiki/File:Shelves_of_Language_Books_in_Library.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hyperlink" Target="https://www.provu.co.uk/yealink-t23gn.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hyperlink" Target="https://imgflip.com/memetemplate/275146359/both-is-good"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GB" b="1" dirty="0">
                <a:solidFill>
                  <a:srgbClr val="009242"/>
                </a:solidFill>
                <a:latin typeface="Fira Sans Condensed"/>
                <a:ea typeface="Fira Sans Condensed"/>
                <a:cs typeface="Fira Sans Condensed"/>
                <a:sym typeface="Fira Sans Condensed"/>
              </a:rPr>
              <a:t>Sampling</a:t>
            </a:r>
            <a:endParaRPr b="1" dirty="0">
              <a:solidFill>
                <a:srgbClr val="009242"/>
              </a:solidFill>
              <a:latin typeface="Fira Sans Condensed"/>
              <a:ea typeface="Fira Sans Condensed"/>
              <a:cs typeface="Fira Sans Condensed"/>
              <a:sym typeface="Fira Sans Condensed"/>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GB" b="1" dirty="0">
                <a:solidFill>
                  <a:schemeClr val="dk1"/>
                </a:solidFill>
                <a:latin typeface="Fira Sans Condensed"/>
                <a:ea typeface="Fira Sans Condensed"/>
                <a:cs typeface="Fira Sans Condensed"/>
                <a:sym typeface="Fira Sans Condensed"/>
              </a:rPr>
              <a:t>Populations and Samples</a:t>
            </a:r>
            <a:endParaRPr b="1" dirty="0">
              <a:solidFill>
                <a:schemeClr val="dk1"/>
              </a:solidFill>
              <a:latin typeface="Fira Sans Condensed"/>
              <a:ea typeface="Fira Sans Condensed"/>
              <a:cs typeface="Fira Sans Condensed"/>
              <a:sym typeface="Fira Sans Condensed"/>
            </a:endParaRPr>
          </a:p>
        </p:txBody>
      </p:sp>
      <p:sp>
        <p:nvSpPr>
          <p:cNvPr id="56" name="Google Shape;56;p13"/>
          <p:cNvSpPr txBox="1">
            <a:spLocks noGrp="1"/>
          </p:cNvSpPr>
          <p:nvPr>
            <p:ph type="body" idx="4294967295"/>
          </p:nvPr>
        </p:nvSpPr>
        <p:spPr>
          <a:xfrm>
            <a:off x="415600" y="5338467"/>
            <a:ext cx="11360800" cy="901200"/>
          </a:xfrm>
          <a:prstGeom prst="rect">
            <a:avLst/>
          </a:prstGeom>
        </p:spPr>
        <p:txBody>
          <a:bodyPr spcFirstLastPara="1" vert="horz" wrap="square" lIns="121900" tIns="121900" rIns="121900" bIns="121900" rtlCol="0" anchor="t" anchorCtr="0">
            <a:noAutofit/>
          </a:bodyPr>
          <a:lstStyle/>
          <a:p>
            <a:pPr marL="0" indent="0" algn="ctr">
              <a:lnSpc>
                <a:spcPct val="100000"/>
              </a:lnSpc>
              <a:spcBef>
                <a:spcPts val="1600"/>
              </a:spcBef>
              <a:spcAft>
                <a:spcPts val="1600"/>
              </a:spcAft>
              <a:buNone/>
            </a:pPr>
            <a:r>
              <a:rPr lang="en-GB" sz="2133" dirty="0">
                <a:latin typeface="Fira Sans Condensed"/>
                <a:ea typeface="Fira Sans Condensed"/>
                <a:cs typeface="Fira Sans Condensed"/>
                <a:sym typeface="Fira Sans Condensed"/>
              </a:rPr>
              <a:t>Data Sciences Institute, University of Toronto</a:t>
            </a:r>
            <a:endParaRPr sz="2133" dirty="0">
              <a:latin typeface="Fira Sans Condensed"/>
              <a:ea typeface="Fira Sans Condensed"/>
              <a:cs typeface="Fira Sans Condensed"/>
              <a:sym typeface="Fira Sans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C5994611-B3BE-75B1-CFCA-52C3EC6967B1}"/>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B2AF9B7C-1695-325B-F250-FF0A89C09802}"/>
              </a:ext>
            </a:extLst>
          </p:cNvPr>
          <p:cNvSpPr txBox="1">
            <a:spLocks noGrp="1"/>
          </p:cNvSpPr>
          <p:nvPr>
            <p:ph type="title"/>
          </p:nvPr>
        </p:nvSpPr>
        <p:spPr>
          <a:xfrm>
            <a:off x="415600" y="593368"/>
            <a:ext cx="11360800" cy="806808"/>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Activity: Stratification</a:t>
            </a:r>
            <a:endParaRPr sz="2200"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0FA2002B-007F-1E6B-CA56-1DAE70A0B7D9}"/>
              </a:ext>
            </a:extLst>
          </p:cNvPr>
          <p:cNvSpPr txBox="1">
            <a:spLocks noGrp="1"/>
          </p:cNvSpPr>
          <p:nvPr>
            <p:ph type="body" idx="1"/>
          </p:nvPr>
        </p:nvSpPr>
        <p:spPr>
          <a:xfrm>
            <a:off x="415600" y="1614488"/>
            <a:ext cx="11360800" cy="5006145"/>
          </a:xfrm>
          <a:prstGeom prst="rect">
            <a:avLst/>
          </a:prstGeom>
        </p:spPr>
        <p:txBody>
          <a:bodyPr spcFirstLastPara="1" vert="horz" wrap="square" lIns="121900" tIns="121900" rIns="121900" bIns="121900" rtlCol="0" anchor="t" anchorCtr="0">
            <a:normAutofit/>
          </a:bodyPr>
          <a:lstStyle/>
          <a:p>
            <a:pPr marL="118531" indent="0">
              <a:lnSpc>
                <a:spcPct val="100000"/>
              </a:lnSpc>
              <a:buSzPts val="2200"/>
              <a:buNone/>
            </a:pPr>
            <a:r>
              <a:rPr lang="en-US" sz="2933" b="1" dirty="0">
                <a:latin typeface="Fira Sans Condensed"/>
                <a:ea typeface="Fira Sans Condensed"/>
                <a:cs typeface="Fira Sans Condensed"/>
                <a:sym typeface="Fira Sans Condensed"/>
              </a:rPr>
              <a:t>What kind of stratification variable(s) would you use for each of the following situations? (AKA You want to do stratified sampling, what strata would you divide the population into?)</a:t>
            </a:r>
          </a:p>
          <a:p>
            <a:pPr marL="632881" indent="-514350">
              <a:lnSpc>
                <a:spcPct val="100000"/>
              </a:lnSpc>
              <a:buSzPts val="2200"/>
              <a:buAutoNum type="arabicPeriod"/>
            </a:pPr>
            <a:r>
              <a:rPr lang="en-US" sz="2933" dirty="0">
                <a:latin typeface="Fira Sans Condensed"/>
                <a:ea typeface="Fira Sans Condensed"/>
                <a:cs typeface="Fira Sans Condensed"/>
                <a:sym typeface="Fira Sans Condensed"/>
              </a:rPr>
              <a:t>A political poll to estimate the percentage of registered voters in Arizona that approve of the governor’s performance.</a:t>
            </a:r>
          </a:p>
          <a:p>
            <a:pPr marL="632881" indent="-514350">
              <a:lnSpc>
                <a:spcPct val="100000"/>
              </a:lnSpc>
              <a:buSzPts val="2200"/>
              <a:buAutoNum type="arabicPeriod"/>
            </a:pPr>
            <a:r>
              <a:rPr lang="en-US" sz="2933" dirty="0">
                <a:latin typeface="Fira Sans Condensed"/>
                <a:ea typeface="Fira Sans Condensed"/>
                <a:cs typeface="Fira Sans Condensed"/>
                <a:sym typeface="Fira Sans Condensed"/>
              </a:rPr>
              <a:t>A sample of public libraries in Ontario to study the availability of computer resources, and the per capita expenditures.</a:t>
            </a:r>
          </a:p>
          <a:p>
            <a:pPr marL="632881" indent="-514350">
              <a:lnSpc>
                <a:spcPct val="100000"/>
              </a:lnSpc>
              <a:buSzPts val="2200"/>
              <a:buAutoNum type="arabicPeriod"/>
            </a:pPr>
            <a:r>
              <a:rPr lang="en-US" sz="2933" dirty="0">
                <a:latin typeface="Fira Sans Condensed"/>
                <a:ea typeface="Fira Sans Condensed"/>
                <a:cs typeface="Fira Sans Condensed"/>
                <a:sym typeface="Fira Sans Condensed"/>
              </a:rPr>
              <a:t>An aerial survey to estimate the number of walrus in the pack ice near Alaska between 173 degrees East and 154 degrees West longitude.</a:t>
            </a:r>
          </a:p>
        </p:txBody>
      </p:sp>
    </p:spTree>
    <p:extLst>
      <p:ext uri="{BB962C8B-B14F-4D97-AF65-F5344CB8AC3E}">
        <p14:creationId xmlns:p14="http://schemas.microsoft.com/office/powerpoint/2010/main" val="3863000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747435AB-914B-3AB2-ACCD-E70CF29013F1}"/>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BCDDBEB5-97FA-0D29-EE47-EA516FFF16F1}"/>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Statistical Units and Sampling Frames</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285C7753-9EE8-CDB5-75F5-21E516601A88}"/>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fontScale="92500" lnSpcReduction="10000"/>
          </a:bodyPr>
          <a:lstStyle/>
          <a:p>
            <a:pPr indent="-491054">
              <a:lnSpc>
                <a:spcPct val="110000"/>
              </a:lnSpc>
              <a:buSzPts val="2200"/>
              <a:buFont typeface="Fira Sans Condensed"/>
              <a:buChar char="●"/>
            </a:pPr>
            <a:r>
              <a:rPr lang="en-US" sz="3200" b="1" dirty="0">
                <a:solidFill>
                  <a:srgbClr val="00B050"/>
                </a:solidFill>
                <a:latin typeface="Fira Sans Condensed"/>
                <a:ea typeface="Fira Sans Condensed"/>
                <a:cs typeface="Fira Sans Condensed"/>
                <a:sym typeface="Fira Sans Condensed"/>
              </a:rPr>
              <a:t>Observational units </a:t>
            </a:r>
            <a:r>
              <a:rPr lang="en-US" sz="3200" dirty="0">
                <a:latin typeface="Fira Sans Condensed"/>
                <a:ea typeface="Fira Sans Condensed"/>
                <a:cs typeface="Fira Sans Condensed"/>
                <a:sym typeface="Fira Sans Condensed"/>
              </a:rPr>
              <a:t>are the individuals within the survey population</a:t>
            </a:r>
          </a:p>
          <a:p>
            <a:pPr indent="-491054">
              <a:lnSpc>
                <a:spcPct val="110000"/>
              </a:lnSpc>
              <a:buSzPts val="2200"/>
              <a:buFont typeface="Fira Sans Condensed"/>
              <a:buChar char="●"/>
            </a:pPr>
            <a:r>
              <a:rPr lang="en-US" sz="3200" b="1" dirty="0">
                <a:solidFill>
                  <a:srgbClr val="00B050"/>
                </a:solidFill>
                <a:latin typeface="Fira Sans Condensed"/>
                <a:sym typeface="Fira Sans Condensed"/>
              </a:rPr>
              <a:t>Sampling units </a:t>
            </a:r>
            <a:r>
              <a:rPr lang="en-US" sz="3200" dirty="0">
                <a:latin typeface="Fira Sans Condensed"/>
                <a:ea typeface="Fira Sans Condensed"/>
                <a:cs typeface="Fira Sans Condensed"/>
                <a:sym typeface="Fira Sans Condensed"/>
              </a:rPr>
              <a:t>are the units used for selecting the survey sample</a:t>
            </a:r>
          </a:p>
          <a:p>
            <a:pPr lvl="1" indent="-491054">
              <a:lnSpc>
                <a:spcPct val="110000"/>
              </a:lnSpc>
              <a:buSzPts val="2200"/>
              <a:buFont typeface="Fira Sans Condensed"/>
              <a:buChar char="●"/>
            </a:pPr>
            <a:r>
              <a:rPr lang="en-US" sz="2800" dirty="0">
                <a:latin typeface="Fira Sans Condensed"/>
                <a:ea typeface="Fira Sans Condensed"/>
                <a:cs typeface="Fira Sans Condensed"/>
                <a:sym typeface="Fira Sans Condensed"/>
              </a:rPr>
              <a:t>Sampling units could be individuals (i.e. the same as observational units) or they might be clusters within the population</a:t>
            </a:r>
          </a:p>
          <a:p>
            <a:pPr indent="-491054">
              <a:lnSpc>
                <a:spcPct val="110000"/>
              </a:lnSpc>
              <a:buSzPts val="2200"/>
              <a:buFont typeface="Fira Sans Condensed"/>
              <a:buChar char="●"/>
            </a:pPr>
            <a:r>
              <a:rPr lang="en-US" sz="3200" dirty="0">
                <a:latin typeface="Fira Sans Condensed"/>
                <a:ea typeface="Fira Sans Condensed"/>
                <a:cs typeface="Fira Sans Condensed"/>
                <a:sym typeface="Fira Sans Condensed"/>
              </a:rPr>
              <a:t>The </a:t>
            </a:r>
            <a:r>
              <a:rPr lang="en-US" sz="3200" b="1" dirty="0">
                <a:solidFill>
                  <a:srgbClr val="00B050"/>
                </a:solidFill>
                <a:latin typeface="Fira Sans Condensed"/>
                <a:sym typeface="Fira Sans Condensed"/>
              </a:rPr>
              <a:t>sampling frame </a:t>
            </a:r>
            <a:r>
              <a:rPr lang="en-US" sz="3200" dirty="0">
                <a:latin typeface="Fira Sans Condensed"/>
                <a:ea typeface="Fira Sans Condensed"/>
                <a:cs typeface="Fira Sans Condensed"/>
                <a:sym typeface="Fira Sans Condensed"/>
              </a:rPr>
              <a:t>is the list of all sampling units for a given population</a:t>
            </a:r>
          </a:p>
          <a:p>
            <a:pPr lvl="1" indent="-491054">
              <a:lnSpc>
                <a:spcPct val="110000"/>
              </a:lnSpc>
              <a:buSzPts val="2200"/>
              <a:buFont typeface="Fira Sans Condensed"/>
              <a:buChar char="●"/>
            </a:pPr>
            <a:r>
              <a:rPr lang="en-US" sz="2800" b="1" dirty="0">
                <a:latin typeface="Fira Sans Condensed"/>
                <a:ea typeface="Fira Sans Condensed"/>
                <a:cs typeface="Fira Sans Condensed"/>
                <a:sym typeface="Fira Sans Condensed"/>
              </a:rPr>
              <a:t>Example</a:t>
            </a:r>
            <a:r>
              <a:rPr lang="en-US" sz="2800" dirty="0">
                <a:latin typeface="Fira Sans Condensed"/>
                <a:ea typeface="Fira Sans Condensed"/>
                <a:cs typeface="Fira Sans Condensed"/>
                <a:sym typeface="Fira Sans Condensed"/>
              </a:rPr>
              <a:t>: for a university population, the sampling frame could be a list of all student emails (individual), or a list of all departments within the university (clusters) as long as each student belongs to only one department</a:t>
            </a:r>
          </a:p>
        </p:txBody>
      </p:sp>
    </p:spTree>
    <p:extLst>
      <p:ext uri="{BB962C8B-B14F-4D97-AF65-F5344CB8AC3E}">
        <p14:creationId xmlns:p14="http://schemas.microsoft.com/office/powerpoint/2010/main" val="2239749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E8C6103D-5350-BAE5-2C05-A6AC360AAC46}"/>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27FA0836-2611-F09A-40B2-42EA59A63FA6}"/>
              </a:ext>
            </a:extLst>
          </p:cNvPr>
          <p:cNvSpPr/>
          <p:nvPr/>
        </p:nvSpPr>
        <p:spPr>
          <a:xfrm>
            <a:off x="230133" y="253133"/>
            <a:ext cx="11736800" cy="6374800"/>
          </a:xfrm>
          <a:prstGeom prst="rect">
            <a:avLst/>
          </a:prstGeom>
          <a:solidFill>
            <a:srgbClr val="009242"/>
          </a:solidFill>
          <a:ln>
            <a:noFill/>
          </a:ln>
        </p:spPr>
        <p:txBody>
          <a:bodyPr spcFirstLastPara="1" wrap="square" lIns="121900" tIns="121900" rIns="121900" bIns="121900" anchor="ctr" anchorCtr="0">
            <a:noAutofit/>
          </a:bodyPr>
          <a:lstStyle/>
          <a:p>
            <a:endParaRPr sz="2400"/>
          </a:p>
        </p:txBody>
      </p:sp>
      <p:sp>
        <p:nvSpPr>
          <p:cNvPr id="74" name="Google Shape;74;p16">
            <a:extLst>
              <a:ext uri="{FF2B5EF4-FFF2-40B4-BE49-F238E27FC236}">
                <a16:creationId xmlns:a16="http://schemas.microsoft.com/office/drawing/2014/main" id="{D438A51A-CAAB-6A6F-1DB0-38EDF14D4CD0}"/>
              </a:ext>
            </a:extLst>
          </p:cNvPr>
          <p:cNvSpPr txBox="1">
            <a:spLocks noGrp="1"/>
          </p:cNvSpPr>
          <p:nvPr>
            <p:ph type="subTitle" idx="4294967295"/>
          </p:nvPr>
        </p:nvSpPr>
        <p:spPr>
          <a:xfrm>
            <a:off x="2483600" y="2886141"/>
            <a:ext cx="7224800" cy="1085718"/>
          </a:xfrm>
          <a:prstGeom prst="rect">
            <a:avLst/>
          </a:prstGeom>
        </p:spPr>
        <p:txBody>
          <a:bodyPr spcFirstLastPara="1" vert="horz" wrap="square" lIns="121900" tIns="121900" rIns="121900" bIns="121900" rtlCol="0" anchor="t" anchorCtr="0">
            <a:normAutofit/>
          </a:bodyPr>
          <a:lstStyle/>
          <a:p>
            <a:pPr marL="0" indent="0" algn="ctr">
              <a:spcBef>
                <a:spcPts val="0"/>
              </a:spcBef>
              <a:spcAft>
                <a:spcPts val="1600"/>
              </a:spcAft>
              <a:buNone/>
            </a:pPr>
            <a:r>
              <a:rPr lang="en-GB" sz="4267" b="1" dirty="0">
                <a:solidFill>
                  <a:schemeClr val="lt1"/>
                </a:solidFill>
                <a:latin typeface="Fira Sans Condensed"/>
                <a:ea typeface="Fira Sans Condensed"/>
                <a:cs typeface="Fira Sans Condensed"/>
                <a:sym typeface="Fira Sans Condensed"/>
              </a:rPr>
              <a:t>Survey Samples</a:t>
            </a:r>
            <a:endParaRPr sz="4267" b="1" dirty="0">
              <a:solidFill>
                <a:schemeClr val="lt1"/>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2236218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85510ECD-A2AB-0037-31FB-462114D45895}"/>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4D3383CB-154A-4E09-1C71-D21CB08DDC27}"/>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Censuses</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65941729-B164-3A3B-1FC4-F0210ACB4721}"/>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a:bodyPr>
          <a:lstStyle/>
          <a:p>
            <a:pPr indent="-491054">
              <a:lnSpc>
                <a:spcPct val="100000"/>
              </a:lnSpc>
              <a:buSzPts val="2200"/>
              <a:buFont typeface="Fira Sans Condensed"/>
              <a:buChar char="●"/>
            </a:pPr>
            <a:r>
              <a:rPr lang="en-US" sz="2933" dirty="0">
                <a:latin typeface="Fira Sans Condensed"/>
                <a:ea typeface="Fira Sans Condensed"/>
                <a:cs typeface="Fira Sans Condensed"/>
                <a:sym typeface="Fira Sans Condensed"/>
              </a:rPr>
              <a:t>A </a:t>
            </a:r>
            <a:r>
              <a:rPr lang="en-US" sz="2933" b="1" dirty="0">
                <a:solidFill>
                  <a:srgbClr val="00B050"/>
                </a:solidFill>
                <a:latin typeface="Fira Sans Condensed"/>
                <a:ea typeface="Fira Sans Condensed"/>
                <a:cs typeface="Fira Sans Condensed"/>
                <a:sym typeface="Fira Sans Condensed"/>
              </a:rPr>
              <a:t>census</a:t>
            </a:r>
            <a:r>
              <a:rPr lang="en-US" sz="2933" dirty="0">
                <a:latin typeface="Fira Sans Condensed"/>
                <a:ea typeface="Fira Sans Condensed"/>
                <a:cs typeface="Fira Sans Condensed"/>
                <a:sym typeface="Fira Sans Condensed"/>
              </a:rPr>
              <a:t> is a survey or study conducted on every observational unit within a finite target population.</a:t>
            </a:r>
          </a:p>
          <a:p>
            <a:pPr indent="-491054">
              <a:lnSpc>
                <a:spcPct val="100000"/>
              </a:lnSpc>
              <a:buSzPts val="2200"/>
              <a:buFont typeface="Fira Sans Condensed"/>
              <a:buChar char="●"/>
            </a:pPr>
            <a:r>
              <a:rPr lang="en-US" sz="2933" dirty="0">
                <a:latin typeface="Fira Sans Condensed"/>
                <a:ea typeface="Fira Sans Condensed"/>
                <a:cs typeface="Fira Sans Condensed"/>
                <a:sym typeface="Fira Sans Condensed"/>
              </a:rPr>
              <a:t>A census allows you to measure population quantities exactly (instead of calculating estimates based on samples).</a:t>
            </a:r>
          </a:p>
          <a:p>
            <a:pPr indent="-491054">
              <a:lnSpc>
                <a:spcPct val="100000"/>
              </a:lnSpc>
              <a:buSzPts val="2200"/>
              <a:buFont typeface="Fira Sans Condensed"/>
              <a:buChar char="●"/>
            </a:pPr>
            <a:endParaRPr lang="en-US" sz="2933" dirty="0">
              <a:latin typeface="Fira Sans Condensed"/>
              <a:ea typeface="Fira Sans Condensed"/>
              <a:cs typeface="Fira Sans Condensed"/>
              <a:sym typeface="Fira Sans Condensed"/>
            </a:endParaRPr>
          </a:p>
          <a:p>
            <a:pPr marL="118531" indent="0" algn="ctr">
              <a:lnSpc>
                <a:spcPct val="100000"/>
              </a:lnSpc>
              <a:buSzPts val="2200"/>
              <a:buNone/>
            </a:pPr>
            <a:r>
              <a:rPr lang="en-US" sz="2933" b="1" dirty="0">
                <a:latin typeface="Fira Sans Condensed"/>
                <a:ea typeface="Fira Sans Condensed"/>
                <a:cs typeface="Fira Sans Condensed"/>
                <a:sym typeface="Fira Sans Condensed"/>
              </a:rPr>
              <a:t>Why not use a census all the time?</a:t>
            </a:r>
          </a:p>
        </p:txBody>
      </p:sp>
    </p:spTree>
    <p:extLst>
      <p:ext uri="{BB962C8B-B14F-4D97-AF65-F5344CB8AC3E}">
        <p14:creationId xmlns:p14="http://schemas.microsoft.com/office/powerpoint/2010/main" val="1568293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at a desk with money falling from the computer">
            <a:extLst>
              <a:ext uri="{FF2B5EF4-FFF2-40B4-BE49-F238E27FC236}">
                <a16:creationId xmlns:a16="http://schemas.microsoft.com/office/drawing/2014/main" id="{8870EBD5-D7CF-D5B4-B5B7-C13C459700A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0" y="0"/>
            <a:ext cx="7135491" cy="6858000"/>
          </a:xfrm>
          <a:prstGeom prst="rect">
            <a:avLst/>
          </a:prstGeom>
        </p:spPr>
      </p:pic>
      <p:sp>
        <p:nvSpPr>
          <p:cNvPr id="5" name="TextBox 4">
            <a:extLst>
              <a:ext uri="{FF2B5EF4-FFF2-40B4-BE49-F238E27FC236}">
                <a16:creationId xmlns:a16="http://schemas.microsoft.com/office/drawing/2014/main" id="{E33146FE-1239-8C50-ECEE-CC0CD32F1B5B}"/>
              </a:ext>
            </a:extLst>
          </p:cNvPr>
          <p:cNvSpPr txBox="1"/>
          <p:nvPr/>
        </p:nvSpPr>
        <p:spPr>
          <a:xfrm>
            <a:off x="7280673" y="2024359"/>
            <a:ext cx="4911327" cy="3046988"/>
          </a:xfrm>
          <a:prstGeom prst="rect">
            <a:avLst/>
          </a:prstGeom>
          <a:noFill/>
        </p:spPr>
        <p:txBody>
          <a:bodyPr wrap="square">
            <a:spAutoFit/>
          </a:bodyPr>
          <a:lstStyle/>
          <a:p>
            <a:pPr indent="-491054">
              <a:lnSpc>
                <a:spcPct val="100000"/>
              </a:lnSpc>
              <a:buSzPts val="2200"/>
              <a:buFont typeface="Fira Sans Condensed"/>
              <a:buChar char="●"/>
            </a:pPr>
            <a:r>
              <a:rPr lang="en-US" sz="3200" dirty="0">
                <a:latin typeface="Fira Sans Condensed"/>
                <a:ea typeface="Fira Sans Condensed"/>
                <a:cs typeface="Fira Sans Condensed"/>
                <a:sym typeface="Fira Sans Condensed"/>
              </a:rPr>
              <a:t>Censuses are high cost</a:t>
            </a:r>
          </a:p>
          <a:p>
            <a:pPr indent="-491054">
              <a:lnSpc>
                <a:spcPct val="100000"/>
              </a:lnSpc>
              <a:buSzPts val="2200"/>
              <a:buFont typeface="Fira Sans Condensed"/>
              <a:buChar char="●"/>
            </a:pPr>
            <a:r>
              <a:rPr lang="en-US" sz="3200" dirty="0">
                <a:latin typeface="Fira Sans Condensed"/>
                <a:sym typeface="Fira Sans Condensed"/>
              </a:rPr>
              <a:t>Censuses take time</a:t>
            </a:r>
          </a:p>
          <a:p>
            <a:pPr indent="-491054">
              <a:lnSpc>
                <a:spcPct val="100000"/>
              </a:lnSpc>
              <a:buSzPts val="2200"/>
              <a:buFont typeface="Fira Sans Condensed"/>
              <a:buChar char="●"/>
            </a:pPr>
            <a:r>
              <a:rPr lang="en-US" sz="3200" dirty="0">
                <a:latin typeface="Fira Sans Condensed"/>
                <a:sym typeface="Fira Sans Condensed"/>
              </a:rPr>
              <a:t>We can still accurately represent a population using a </a:t>
            </a:r>
            <a:r>
              <a:rPr lang="en-US" sz="3200" b="1" dirty="0">
                <a:latin typeface="Fira Sans Condensed"/>
                <a:sym typeface="Fira Sans Condensed"/>
              </a:rPr>
              <a:t>well-designed </a:t>
            </a:r>
            <a:r>
              <a:rPr lang="en-US" sz="3200" dirty="0">
                <a:latin typeface="Fira Sans Condensed"/>
                <a:sym typeface="Fira Sans Condensed"/>
              </a:rPr>
              <a:t>survey sample</a:t>
            </a:r>
          </a:p>
        </p:txBody>
      </p:sp>
    </p:spTree>
    <p:extLst>
      <p:ext uri="{BB962C8B-B14F-4D97-AF65-F5344CB8AC3E}">
        <p14:creationId xmlns:p14="http://schemas.microsoft.com/office/powerpoint/2010/main" val="3268191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23FEADC5-4B69-0B74-A5A4-80217B4BD4F0}"/>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ACEDF0A9-C49E-9ACA-CA09-DB64ED847E66}"/>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Survey Samples</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410AF14D-3191-FB49-8481-F1B4E251C36F}"/>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a:bodyPr>
          <a:lstStyle/>
          <a:p>
            <a:pPr marL="0" lvl="0" indent="0" algn="l" rtl="0">
              <a:spcBef>
                <a:spcPts val="0"/>
              </a:spcBef>
              <a:spcAft>
                <a:spcPts val="0"/>
              </a:spcAft>
              <a:buNone/>
            </a:pPr>
            <a:r>
              <a:rPr lang="en-US" sz="2900" dirty="0">
                <a:latin typeface="Fira Sans Condensed" panose="020B0503050000020004" pitchFamily="34" charset="0"/>
              </a:rPr>
              <a:t>A survey sample, denoted by </a:t>
            </a:r>
            <a:r>
              <a:rPr lang="en-US" sz="2900" b="1" dirty="0">
                <a:latin typeface="Fira Sans Condensed" panose="020B0503050000020004" pitchFamily="34" charset="0"/>
              </a:rPr>
              <a:t>S</a:t>
            </a:r>
            <a:r>
              <a:rPr lang="en-US" sz="2900" dirty="0">
                <a:latin typeface="Fira Sans Condensed" panose="020B0503050000020004" pitchFamily="34" charset="0"/>
              </a:rPr>
              <a:t>, is a subset of the survey population </a:t>
            </a:r>
            <a:r>
              <a:rPr lang="en-US" sz="2900" b="1" dirty="0">
                <a:latin typeface="Fira Sans Condensed" panose="020B0503050000020004" pitchFamily="34" charset="0"/>
              </a:rPr>
              <a:t>U</a:t>
            </a:r>
            <a:r>
              <a:rPr lang="en-US" sz="2900" dirty="0">
                <a:latin typeface="Fira Sans Condensed" panose="020B0503050000020004" pitchFamily="34" charset="0"/>
              </a:rPr>
              <a:t>:</a:t>
            </a:r>
          </a:p>
          <a:p>
            <a:pPr marL="0" lvl="0" indent="0" algn="ctr" rtl="0">
              <a:spcBef>
                <a:spcPts val="1200"/>
              </a:spcBef>
              <a:spcAft>
                <a:spcPts val="0"/>
              </a:spcAft>
              <a:buNone/>
            </a:pPr>
            <a:r>
              <a:rPr lang="en-US" sz="2900" b="1" dirty="0">
                <a:latin typeface="Fira Sans Condensed" panose="020B0503050000020004" pitchFamily="34" charset="0"/>
              </a:rPr>
              <a:t>S</a:t>
            </a:r>
            <a:r>
              <a:rPr lang="en-US" sz="2900" dirty="0">
                <a:latin typeface="Fira Sans Condensed" panose="020B0503050000020004" pitchFamily="34" charset="0"/>
              </a:rPr>
              <a:t> = {</a:t>
            </a:r>
            <a:r>
              <a:rPr lang="en-US" sz="2900" i="1" dirty="0">
                <a:latin typeface="Fira Sans Condensed" panose="020B0503050000020004" pitchFamily="34" charset="0"/>
              </a:rPr>
              <a:t>i</a:t>
            </a:r>
            <a:r>
              <a:rPr lang="en-US" sz="2900" baseline="-25000" dirty="0">
                <a:latin typeface="Fira Sans Condensed" panose="020B0503050000020004" pitchFamily="34" charset="0"/>
              </a:rPr>
              <a:t>1</a:t>
            </a:r>
            <a:r>
              <a:rPr lang="en-US" sz="2900" dirty="0">
                <a:latin typeface="Fira Sans Condensed" panose="020B0503050000020004" pitchFamily="34" charset="0"/>
              </a:rPr>
              <a:t>,</a:t>
            </a:r>
            <a:r>
              <a:rPr lang="en-US" sz="2900" i="1" dirty="0">
                <a:latin typeface="Fira Sans Condensed" panose="020B0503050000020004" pitchFamily="34" charset="0"/>
              </a:rPr>
              <a:t> i</a:t>
            </a:r>
            <a:r>
              <a:rPr lang="en-US" sz="2900" baseline="-25000" dirty="0">
                <a:latin typeface="Fira Sans Condensed" panose="020B0503050000020004" pitchFamily="34" charset="0"/>
              </a:rPr>
              <a:t>2</a:t>
            </a:r>
            <a:r>
              <a:rPr lang="en-US" sz="2900" dirty="0">
                <a:latin typeface="Fira Sans Condensed" panose="020B0503050000020004" pitchFamily="34" charset="0"/>
              </a:rPr>
              <a:t>,...,  </a:t>
            </a:r>
            <a:r>
              <a:rPr lang="en-US" sz="2900" i="1" dirty="0">
                <a:latin typeface="Fira Sans Condensed" panose="020B0503050000020004" pitchFamily="34" charset="0"/>
              </a:rPr>
              <a:t>i</a:t>
            </a:r>
            <a:r>
              <a:rPr lang="en-US" sz="2900" baseline="-25000" dirty="0">
                <a:latin typeface="Fira Sans Condensed" panose="020B0503050000020004" pitchFamily="34" charset="0"/>
              </a:rPr>
              <a:t>n</a:t>
            </a:r>
            <a:r>
              <a:rPr lang="en-US" sz="2900" dirty="0">
                <a:latin typeface="Fira Sans Condensed" panose="020B0503050000020004" pitchFamily="34" charset="0"/>
              </a:rPr>
              <a:t>} ⊆ </a:t>
            </a:r>
            <a:r>
              <a:rPr lang="en-US" sz="2900" b="1" dirty="0">
                <a:latin typeface="Fira Sans Condensed" panose="020B0503050000020004" pitchFamily="34" charset="0"/>
              </a:rPr>
              <a:t>U,</a:t>
            </a:r>
          </a:p>
          <a:p>
            <a:pPr marL="0" lvl="0" indent="0" algn="l" rtl="0">
              <a:spcBef>
                <a:spcPts val="1200"/>
              </a:spcBef>
              <a:spcAft>
                <a:spcPts val="0"/>
              </a:spcAft>
              <a:buNone/>
            </a:pPr>
            <a:r>
              <a:rPr lang="en-US" sz="2900" dirty="0">
                <a:latin typeface="Fira Sans Condensed" panose="020B0503050000020004" pitchFamily="34" charset="0"/>
              </a:rPr>
              <a:t>where </a:t>
            </a:r>
            <a:r>
              <a:rPr lang="en-US" sz="2900" i="1" dirty="0">
                <a:latin typeface="Fira Sans Condensed" panose="020B0503050000020004" pitchFamily="34" charset="0"/>
              </a:rPr>
              <a:t>n</a:t>
            </a:r>
            <a:r>
              <a:rPr lang="en-US" sz="2900" dirty="0">
                <a:latin typeface="Fira Sans Condensed" panose="020B0503050000020004" pitchFamily="34" charset="0"/>
              </a:rPr>
              <a:t> is the sample size and </a:t>
            </a:r>
            <a:r>
              <a:rPr lang="en-US" sz="2900" i="1" dirty="0">
                <a:latin typeface="Fira Sans Condensed" panose="020B0503050000020004" pitchFamily="34" charset="0"/>
              </a:rPr>
              <a:t>i</a:t>
            </a:r>
            <a:r>
              <a:rPr lang="en-US" sz="2900" baseline="-25000" dirty="0">
                <a:latin typeface="Fira Sans Condensed" panose="020B0503050000020004" pitchFamily="34" charset="0"/>
              </a:rPr>
              <a:t>1</a:t>
            </a:r>
            <a:r>
              <a:rPr lang="en-US" sz="2900" dirty="0">
                <a:latin typeface="Fira Sans Condensed" panose="020B0503050000020004" pitchFamily="34" charset="0"/>
              </a:rPr>
              <a:t>,</a:t>
            </a:r>
            <a:r>
              <a:rPr lang="en-US" sz="2900" i="1" dirty="0">
                <a:latin typeface="Fira Sans Condensed" panose="020B0503050000020004" pitchFamily="34" charset="0"/>
              </a:rPr>
              <a:t> i</a:t>
            </a:r>
            <a:r>
              <a:rPr lang="en-US" sz="2900" baseline="-25000" dirty="0">
                <a:latin typeface="Fira Sans Condensed" panose="020B0503050000020004" pitchFamily="34" charset="0"/>
              </a:rPr>
              <a:t>2</a:t>
            </a:r>
            <a:r>
              <a:rPr lang="en-US" sz="2900" dirty="0">
                <a:latin typeface="Fira Sans Condensed" panose="020B0503050000020004" pitchFamily="34" charset="0"/>
              </a:rPr>
              <a:t>,...,  </a:t>
            </a:r>
            <a:r>
              <a:rPr lang="en-US" sz="2900" i="1" dirty="0">
                <a:latin typeface="Fira Sans Condensed" panose="020B0503050000020004" pitchFamily="34" charset="0"/>
              </a:rPr>
              <a:t>i</a:t>
            </a:r>
            <a:r>
              <a:rPr lang="en-US" sz="2900" baseline="-25000" dirty="0">
                <a:latin typeface="Fira Sans Condensed" panose="020B0503050000020004" pitchFamily="34" charset="0"/>
              </a:rPr>
              <a:t>n</a:t>
            </a:r>
            <a:r>
              <a:rPr lang="en-US" sz="2900" dirty="0">
                <a:latin typeface="Fira Sans Condensed" panose="020B0503050000020004" pitchFamily="34" charset="0"/>
              </a:rPr>
              <a:t> are the distinct labels for the n units in the sample.</a:t>
            </a:r>
          </a:p>
          <a:p>
            <a:pPr marL="0" lvl="0" indent="0" algn="l" rtl="0">
              <a:spcBef>
                <a:spcPts val="1200"/>
              </a:spcBef>
              <a:spcAft>
                <a:spcPts val="0"/>
              </a:spcAft>
              <a:buNone/>
            </a:pPr>
            <a:endParaRPr lang="en-US" sz="2900" dirty="0">
              <a:latin typeface="Fira Sans Condensed" panose="020B0503050000020004" pitchFamily="34" charset="0"/>
            </a:endParaRPr>
          </a:p>
          <a:p>
            <a:pPr marL="0" lvl="0" indent="0" algn="l" rtl="0">
              <a:spcBef>
                <a:spcPts val="1200"/>
              </a:spcBef>
              <a:spcAft>
                <a:spcPts val="0"/>
              </a:spcAft>
              <a:buNone/>
            </a:pPr>
            <a:r>
              <a:rPr lang="en-US" sz="2900" dirty="0">
                <a:latin typeface="Fira Sans Condensed" panose="020B0503050000020004" pitchFamily="34" charset="0"/>
              </a:rPr>
              <a:t>We can take </a:t>
            </a:r>
            <a:r>
              <a:rPr lang="en-US" sz="2900" b="1" dirty="0">
                <a:solidFill>
                  <a:srgbClr val="00B050"/>
                </a:solidFill>
                <a:latin typeface="Fira Sans Condensed" panose="020B0503050000020004" pitchFamily="34" charset="0"/>
              </a:rPr>
              <a:t>probability</a:t>
            </a:r>
            <a:r>
              <a:rPr lang="en-US" sz="2900" dirty="0">
                <a:latin typeface="Fira Sans Condensed" panose="020B0503050000020004" pitchFamily="34" charset="0"/>
              </a:rPr>
              <a:t> and </a:t>
            </a:r>
            <a:r>
              <a:rPr lang="en-US" sz="2900" b="1" dirty="0">
                <a:solidFill>
                  <a:srgbClr val="00B050"/>
                </a:solidFill>
                <a:latin typeface="Fira Sans Condensed" panose="020B0503050000020004" pitchFamily="34" charset="0"/>
              </a:rPr>
              <a:t>non-probability</a:t>
            </a:r>
            <a:r>
              <a:rPr lang="en-US" sz="2900" dirty="0">
                <a:latin typeface="Fira Sans Condensed" panose="020B0503050000020004" pitchFamily="34" charset="0"/>
              </a:rPr>
              <a:t> sampling approaches.</a:t>
            </a:r>
          </a:p>
        </p:txBody>
      </p:sp>
    </p:spTree>
    <p:extLst>
      <p:ext uri="{BB962C8B-B14F-4D97-AF65-F5344CB8AC3E}">
        <p14:creationId xmlns:p14="http://schemas.microsoft.com/office/powerpoint/2010/main" val="2446585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C7C6A407-7FD7-88D7-596B-DAF54A748475}"/>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BF7F7CD9-2E2E-D2E6-D4DA-8EF32E52242D}"/>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Two Types of Sampling</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56E4795E-2C6A-BB7E-1A7D-D700424DA3B1}"/>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a:bodyPr>
          <a:lstStyle/>
          <a:p>
            <a:pPr indent="-491054">
              <a:lnSpc>
                <a:spcPct val="100000"/>
              </a:lnSpc>
              <a:buSzPts val="2200"/>
              <a:buFont typeface="Fira Sans Condensed"/>
              <a:buChar char="●"/>
            </a:pPr>
            <a:r>
              <a:rPr lang="en-US" sz="2933" b="1" dirty="0">
                <a:solidFill>
                  <a:srgbClr val="00B050"/>
                </a:solidFill>
                <a:latin typeface="Fira Sans Condensed"/>
                <a:ea typeface="Fira Sans Condensed"/>
                <a:cs typeface="Fira Sans Condensed"/>
                <a:sym typeface="Fira Sans Condensed"/>
              </a:rPr>
              <a:t>Probability sampling </a:t>
            </a:r>
            <a:r>
              <a:rPr lang="en-US" sz="2933" dirty="0">
                <a:latin typeface="Fira Sans Condensed"/>
                <a:ea typeface="Fira Sans Condensed"/>
                <a:cs typeface="Fira Sans Condensed"/>
                <a:sym typeface="Fira Sans Condensed"/>
              </a:rPr>
              <a:t>= entire target population has a chance of being randomly selected; results can represent the whole population</a:t>
            </a:r>
          </a:p>
          <a:p>
            <a:pPr indent="-491054">
              <a:lnSpc>
                <a:spcPct val="100000"/>
              </a:lnSpc>
              <a:buSzPts val="2200"/>
              <a:buFont typeface="Fira Sans Condensed"/>
              <a:buChar char="●"/>
            </a:pPr>
            <a:r>
              <a:rPr lang="en-US" sz="2933" b="1" dirty="0">
                <a:solidFill>
                  <a:srgbClr val="00B050"/>
                </a:solidFill>
                <a:latin typeface="Fira Sans Condensed"/>
                <a:sym typeface="Fira Sans Condensed"/>
              </a:rPr>
              <a:t>Non-probability sampling </a:t>
            </a:r>
            <a:r>
              <a:rPr lang="en-US" sz="2933" dirty="0">
                <a:latin typeface="Fira Sans Condensed"/>
                <a:ea typeface="Fira Sans Condensed"/>
                <a:cs typeface="Fira Sans Condensed"/>
                <a:sym typeface="Fira Sans Condensed"/>
              </a:rPr>
              <a:t>= non-random selection (some in target population have no chance of selection); not generalizable but more convenient</a:t>
            </a:r>
            <a:endParaRPr sz="2667" dirty="0">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3877287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A021F025-79BA-84D8-AC0B-B2266BA23038}"/>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613FBF89-1E83-74CC-AF04-95C676408062}"/>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Probability Samples</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10A1ACE7-0AE7-08C8-4591-2ED78D8A2663}"/>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a:bodyPr>
          <a:lstStyle/>
          <a:p>
            <a:pPr indent="-491054">
              <a:lnSpc>
                <a:spcPct val="100000"/>
              </a:lnSpc>
              <a:buSzPts val="2200"/>
              <a:buFont typeface="Fira Sans Condensed"/>
              <a:buChar char="●"/>
            </a:pPr>
            <a:r>
              <a:rPr lang="en-US" sz="2933" dirty="0">
                <a:latin typeface="Fira Sans Condensed"/>
                <a:ea typeface="Fira Sans Condensed"/>
                <a:cs typeface="Fira Sans Condensed"/>
                <a:sym typeface="Fira Sans Condensed"/>
              </a:rPr>
              <a:t>Every sampling unit has a chance to be included in our sample (a known </a:t>
            </a:r>
            <a:r>
              <a:rPr lang="en-US" sz="2933" b="1" dirty="0">
                <a:latin typeface="Fira Sans Condensed"/>
                <a:ea typeface="Fira Sans Condensed"/>
                <a:cs typeface="Fira Sans Condensed"/>
                <a:sym typeface="Fira Sans Condensed"/>
              </a:rPr>
              <a:t>selection probability</a:t>
            </a:r>
            <a:r>
              <a:rPr lang="en-US" sz="2933" dirty="0">
                <a:latin typeface="Fira Sans Condensed"/>
                <a:ea typeface="Fira Sans Condensed"/>
                <a:cs typeface="Fira Sans Condensed"/>
                <a:sym typeface="Fira Sans Condensed"/>
              </a:rPr>
              <a:t>)</a:t>
            </a:r>
          </a:p>
          <a:p>
            <a:pPr indent="-491054">
              <a:lnSpc>
                <a:spcPct val="100000"/>
              </a:lnSpc>
              <a:buSzPts val="2200"/>
              <a:buFont typeface="Fira Sans Condensed"/>
              <a:buChar char="●"/>
            </a:pPr>
            <a:r>
              <a:rPr lang="en-US" sz="2933" dirty="0">
                <a:latin typeface="Fira Sans Condensed"/>
                <a:ea typeface="Fira Sans Condensed"/>
                <a:cs typeface="Fira Sans Condensed"/>
                <a:sym typeface="Fira Sans Condensed"/>
              </a:rPr>
              <a:t>We can calculate the probability of any one sample unit being in the sample</a:t>
            </a:r>
          </a:p>
          <a:p>
            <a:pPr indent="-491054">
              <a:lnSpc>
                <a:spcPct val="100000"/>
              </a:lnSpc>
              <a:buSzPts val="2200"/>
              <a:buFont typeface="Fira Sans Condensed"/>
              <a:buChar char="●"/>
            </a:pPr>
            <a:r>
              <a:rPr lang="en-US" sz="2933" b="1" dirty="0">
                <a:latin typeface="Fira Sans Condensed"/>
                <a:ea typeface="Fira Sans Condensed"/>
                <a:cs typeface="Fira Sans Condensed"/>
                <a:sym typeface="Fira Sans Condensed"/>
              </a:rPr>
              <a:t>Non-response must be random</a:t>
            </a:r>
          </a:p>
          <a:p>
            <a:pPr indent="-491054">
              <a:lnSpc>
                <a:spcPct val="100000"/>
              </a:lnSpc>
              <a:buSzPts val="2200"/>
              <a:buFont typeface="Fira Sans Condensed"/>
              <a:buChar char="●"/>
            </a:pPr>
            <a:r>
              <a:rPr lang="en-US" sz="2933" dirty="0">
                <a:latin typeface="Fira Sans Condensed"/>
                <a:ea typeface="Fira Sans Condensed"/>
                <a:cs typeface="Fira Sans Condensed"/>
                <a:sym typeface="Fira Sans Condensed"/>
              </a:rPr>
              <a:t>Samples are </a:t>
            </a:r>
            <a:r>
              <a:rPr lang="en-US" sz="2933" b="1" dirty="0">
                <a:latin typeface="Fira Sans Condensed"/>
                <a:ea typeface="Fira Sans Condensed"/>
                <a:cs typeface="Fira Sans Condensed"/>
                <a:sym typeface="Fira Sans Condensed"/>
              </a:rPr>
              <a:t>representative</a:t>
            </a:r>
            <a:r>
              <a:rPr lang="en-US" sz="2933" dirty="0">
                <a:latin typeface="Fira Sans Condensed"/>
                <a:ea typeface="Fira Sans Condensed"/>
                <a:cs typeface="Fira Sans Condensed"/>
                <a:sym typeface="Fira Sans Condensed"/>
              </a:rPr>
              <a:t> with minimal bias (we can generalize to a whole population)</a:t>
            </a:r>
          </a:p>
          <a:p>
            <a:pPr indent="-491054">
              <a:lnSpc>
                <a:spcPct val="100000"/>
              </a:lnSpc>
              <a:buSzPts val="2200"/>
              <a:buFont typeface="Fira Sans Condensed"/>
              <a:buChar char="●"/>
            </a:pPr>
            <a:r>
              <a:rPr lang="en-US" sz="2933" dirty="0">
                <a:latin typeface="Fira Sans Condensed"/>
                <a:ea typeface="Fira Sans Condensed"/>
                <a:cs typeface="Fira Sans Condensed"/>
                <a:sym typeface="Fira Sans Condensed"/>
              </a:rPr>
              <a:t>Analysis, estimation, and inference are straightforward</a:t>
            </a:r>
          </a:p>
        </p:txBody>
      </p:sp>
    </p:spTree>
    <p:extLst>
      <p:ext uri="{BB962C8B-B14F-4D97-AF65-F5344CB8AC3E}">
        <p14:creationId xmlns:p14="http://schemas.microsoft.com/office/powerpoint/2010/main" val="3575180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846EE2BC-7799-1E06-4F93-A531348ACC4F}"/>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FBE61965-4D1A-5B80-4BDB-0859CD19762A}"/>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Types of Probability Samples</a:t>
            </a:r>
            <a:endParaRPr b="1" dirty="0">
              <a:latin typeface="Fira Sans Condensed"/>
              <a:ea typeface="Fira Sans Condensed"/>
              <a:cs typeface="Fira Sans Condensed"/>
              <a:sym typeface="Fira Sans Condensed"/>
            </a:endParaRPr>
          </a:p>
        </p:txBody>
      </p:sp>
      <p:sp>
        <p:nvSpPr>
          <p:cNvPr id="6" name="TextBox 5">
            <a:extLst>
              <a:ext uri="{FF2B5EF4-FFF2-40B4-BE49-F238E27FC236}">
                <a16:creationId xmlns:a16="http://schemas.microsoft.com/office/drawing/2014/main" id="{BE0F5A82-D8D7-EA13-0118-B6AA4F8A31DB}"/>
              </a:ext>
            </a:extLst>
          </p:cNvPr>
          <p:cNvSpPr txBox="1"/>
          <p:nvPr/>
        </p:nvSpPr>
        <p:spPr>
          <a:xfrm>
            <a:off x="517922" y="1646129"/>
            <a:ext cx="5578078" cy="1969770"/>
          </a:xfrm>
          <a:prstGeom prst="rect">
            <a:avLst/>
          </a:prstGeom>
          <a:noFill/>
        </p:spPr>
        <p:txBody>
          <a:bodyPr wrap="square">
            <a:spAutoFit/>
          </a:bodyPr>
          <a:lstStyle/>
          <a:p>
            <a:pPr rtl="0">
              <a:spcBef>
                <a:spcPts val="0"/>
              </a:spcBef>
              <a:spcAft>
                <a:spcPts val="1200"/>
              </a:spcAft>
            </a:pPr>
            <a:r>
              <a:rPr lang="en-US" sz="2800" b="1" i="0" u="none" strike="noStrike" dirty="0">
                <a:solidFill>
                  <a:srgbClr val="00B050"/>
                </a:solidFill>
                <a:effectLst/>
                <a:latin typeface="Fira Sans Condensed" panose="020B0503050000020004" pitchFamily="34" charset="0"/>
              </a:rPr>
              <a:t>Stratified Sampling</a:t>
            </a:r>
            <a:endParaRPr lang="en-US" sz="2800" b="1" dirty="0">
              <a:solidFill>
                <a:srgbClr val="00B050"/>
              </a:solidFill>
              <a:effectLst/>
              <a:latin typeface="Fira Sans Condensed" panose="020B0503050000020004" pitchFamily="34" charset="0"/>
            </a:endParaRPr>
          </a:p>
          <a:p>
            <a:pPr rtl="0">
              <a:spcBef>
                <a:spcPts val="0"/>
              </a:spcBef>
              <a:spcAft>
                <a:spcPts val="1200"/>
              </a:spcAft>
            </a:pPr>
            <a:r>
              <a:rPr lang="en-US" sz="2800" b="0" i="0" u="none" strike="noStrike" dirty="0">
                <a:effectLst/>
                <a:latin typeface="Fira Sans Condensed" panose="020B0503050000020004" pitchFamily="34" charset="0"/>
              </a:rPr>
              <a:t>Population is divided into groups called ‘strata’, then a proportionate number is taken from each stratum.</a:t>
            </a:r>
            <a:endParaRPr lang="en-US" sz="2800" dirty="0">
              <a:effectLst/>
              <a:latin typeface="Fira Sans Condensed" panose="020B0503050000020004" pitchFamily="34" charset="0"/>
            </a:endParaRPr>
          </a:p>
        </p:txBody>
      </p:sp>
      <p:sp>
        <p:nvSpPr>
          <p:cNvPr id="7" name="TextBox 6">
            <a:extLst>
              <a:ext uri="{FF2B5EF4-FFF2-40B4-BE49-F238E27FC236}">
                <a16:creationId xmlns:a16="http://schemas.microsoft.com/office/drawing/2014/main" id="{7F1D96EF-C36D-E46B-FA27-166340BC0E94}"/>
              </a:ext>
            </a:extLst>
          </p:cNvPr>
          <p:cNvSpPr txBox="1"/>
          <p:nvPr/>
        </p:nvSpPr>
        <p:spPr>
          <a:xfrm>
            <a:off x="6488845" y="1646129"/>
            <a:ext cx="5578078" cy="2831544"/>
          </a:xfrm>
          <a:prstGeom prst="rect">
            <a:avLst/>
          </a:prstGeom>
          <a:noFill/>
        </p:spPr>
        <p:txBody>
          <a:bodyPr wrap="square">
            <a:spAutoFit/>
          </a:bodyPr>
          <a:lstStyle/>
          <a:p>
            <a:pPr rtl="0">
              <a:spcBef>
                <a:spcPts val="0"/>
              </a:spcBef>
              <a:spcAft>
                <a:spcPts val="1200"/>
              </a:spcAft>
            </a:pPr>
            <a:r>
              <a:rPr lang="en-US" sz="2800" b="1" i="0" u="none" strike="noStrike" dirty="0">
                <a:solidFill>
                  <a:srgbClr val="00B050"/>
                </a:solidFill>
                <a:effectLst/>
                <a:latin typeface="Fira Sans Condensed" panose="020B0503050000020004" pitchFamily="34" charset="0"/>
              </a:rPr>
              <a:t>Cluster Sampling</a:t>
            </a:r>
            <a:endParaRPr lang="en-US" sz="2800" b="1" dirty="0">
              <a:solidFill>
                <a:srgbClr val="00B050"/>
              </a:solidFill>
              <a:effectLst/>
              <a:latin typeface="Fira Sans Condensed" panose="020B0503050000020004" pitchFamily="34" charset="0"/>
            </a:endParaRPr>
          </a:p>
          <a:p>
            <a:pPr rtl="0">
              <a:spcBef>
                <a:spcPts val="0"/>
              </a:spcBef>
              <a:spcAft>
                <a:spcPts val="1200"/>
              </a:spcAft>
            </a:pPr>
            <a:r>
              <a:rPr lang="en-US" sz="2800" b="0" i="0" u="none" strike="noStrike" dirty="0">
                <a:effectLst/>
                <a:latin typeface="Fira Sans Condensed" panose="020B0503050000020004" pitchFamily="34" charset="0"/>
              </a:rPr>
              <a:t>The population is divided into clusters, a set of clusters are randomly selected, then every individual in the chosen clusters is included in the sample.</a:t>
            </a:r>
            <a:endParaRPr lang="en-US" sz="2800" dirty="0">
              <a:effectLst/>
              <a:latin typeface="Fira Sans Condensed" panose="020B0503050000020004" pitchFamily="34" charset="0"/>
            </a:endParaRPr>
          </a:p>
        </p:txBody>
      </p:sp>
      <p:pic>
        <p:nvPicPr>
          <p:cNvPr id="3" name="Picture 2">
            <a:extLst>
              <a:ext uri="{FF2B5EF4-FFF2-40B4-BE49-F238E27FC236}">
                <a16:creationId xmlns:a16="http://schemas.microsoft.com/office/drawing/2014/main" id="{D3392E86-9009-D71C-7896-E988B062EBAF}"/>
              </a:ext>
            </a:extLst>
          </p:cNvPr>
          <p:cNvPicPr>
            <a:picLocks noChangeAspect="1"/>
          </p:cNvPicPr>
          <p:nvPr/>
        </p:nvPicPr>
        <p:blipFill>
          <a:blip r:embed="rId3">
            <a:duotone>
              <a:schemeClr val="accent6">
                <a:shade val="45000"/>
                <a:satMod val="135000"/>
              </a:schemeClr>
              <a:prstClr val="white"/>
            </a:duotone>
          </a:blip>
          <a:stretch>
            <a:fillRect/>
          </a:stretch>
        </p:blipFill>
        <p:spPr>
          <a:xfrm>
            <a:off x="1099820" y="4477673"/>
            <a:ext cx="4057967" cy="1967911"/>
          </a:xfrm>
          <a:prstGeom prst="rect">
            <a:avLst/>
          </a:prstGeom>
        </p:spPr>
      </p:pic>
      <p:pic>
        <p:nvPicPr>
          <p:cNvPr id="5" name="Picture 4">
            <a:extLst>
              <a:ext uri="{FF2B5EF4-FFF2-40B4-BE49-F238E27FC236}">
                <a16:creationId xmlns:a16="http://schemas.microsoft.com/office/drawing/2014/main" id="{C6FC8EEC-AF07-E442-3066-EB80D3470DEB}"/>
              </a:ext>
            </a:extLst>
          </p:cNvPr>
          <p:cNvPicPr>
            <a:picLocks noChangeAspect="1"/>
          </p:cNvPicPr>
          <p:nvPr/>
        </p:nvPicPr>
        <p:blipFill>
          <a:blip r:embed="rId4">
            <a:duotone>
              <a:schemeClr val="accent6">
                <a:shade val="45000"/>
                <a:satMod val="135000"/>
              </a:schemeClr>
              <a:prstClr val="white"/>
            </a:duotone>
          </a:blip>
          <a:stretch>
            <a:fillRect/>
          </a:stretch>
        </p:blipFill>
        <p:spPr>
          <a:xfrm>
            <a:off x="6903718" y="4477673"/>
            <a:ext cx="4188462" cy="1967912"/>
          </a:xfrm>
          <a:prstGeom prst="rect">
            <a:avLst/>
          </a:prstGeom>
        </p:spPr>
      </p:pic>
    </p:spTree>
    <p:extLst>
      <p:ext uri="{BB962C8B-B14F-4D97-AF65-F5344CB8AC3E}">
        <p14:creationId xmlns:p14="http://schemas.microsoft.com/office/powerpoint/2010/main" val="3444738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313E3CDD-D491-1D04-98C0-C34FF5F7E88E}"/>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FED47EC3-0952-C04F-CC2D-FDC94D2CA9F2}"/>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Types of Probability Samples</a:t>
            </a:r>
            <a:endParaRPr b="1" dirty="0">
              <a:latin typeface="Fira Sans Condensed"/>
              <a:ea typeface="Fira Sans Condensed"/>
              <a:cs typeface="Fira Sans Condensed"/>
              <a:sym typeface="Fira Sans Condensed"/>
            </a:endParaRPr>
          </a:p>
        </p:txBody>
      </p:sp>
      <p:sp>
        <p:nvSpPr>
          <p:cNvPr id="6" name="TextBox 5">
            <a:extLst>
              <a:ext uri="{FF2B5EF4-FFF2-40B4-BE49-F238E27FC236}">
                <a16:creationId xmlns:a16="http://schemas.microsoft.com/office/drawing/2014/main" id="{9E30423F-D1F4-8296-2BB6-AF2CDC6760A4}"/>
              </a:ext>
            </a:extLst>
          </p:cNvPr>
          <p:cNvSpPr txBox="1"/>
          <p:nvPr/>
        </p:nvSpPr>
        <p:spPr>
          <a:xfrm>
            <a:off x="517922" y="1646129"/>
            <a:ext cx="5578078" cy="3262432"/>
          </a:xfrm>
          <a:prstGeom prst="rect">
            <a:avLst/>
          </a:prstGeom>
          <a:noFill/>
        </p:spPr>
        <p:txBody>
          <a:bodyPr wrap="square">
            <a:spAutoFit/>
          </a:bodyPr>
          <a:lstStyle/>
          <a:p>
            <a:pPr rtl="0">
              <a:spcBef>
                <a:spcPts val="0"/>
              </a:spcBef>
              <a:spcAft>
                <a:spcPts val="1200"/>
              </a:spcAft>
            </a:pPr>
            <a:r>
              <a:rPr lang="en-US" sz="2800" b="1" i="0" u="none" strike="noStrike" dirty="0">
                <a:solidFill>
                  <a:srgbClr val="00B050"/>
                </a:solidFill>
                <a:effectLst/>
                <a:latin typeface="Fira Sans Condensed" panose="020B0503050000020004" pitchFamily="34" charset="0"/>
              </a:rPr>
              <a:t>Simple Random Sampling</a:t>
            </a:r>
            <a:endParaRPr lang="en-US" sz="2800" b="1" dirty="0">
              <a:solidFill>
                <a:srgbClr val="00B050"/>
              </a:solidFill>
              <a:effectLst/>
              <a:latin typeface="Fira Sans Condensed" panose="020B0503050000020004" pitchFamily="34" charset="0"/>
            </a:endParaRPr>
          </a:p>
          <a:p>
            <a:pPr rtl="0">
              <a:spcBef>
                <a:spcPts val="0"/>
              </a:spcBef>
              <a:spcAft>
                <a:spcPts val="1200"/>
              </a:spcAft>
            </a:pPr>
            <a:r>
              <a:rPr lang="en-US" sz="2800" b="0" i="0" u="none" strike="noStrike" dirty="0">
                <a:effectLst/>
                <a:latin typeface="Fira Sans Condensed" panose="020B0503050000020004" pitchFamily="34" charset="0"/>
              </a:rPr>
              <a:t>Numbers are assigned to individuals in the population and randomly selected from sampling. Any group of </a:t>
            </a:r>
            <a:r>
              <a:rPr lang="en-US" sz="2800" b="0" i="1" u="none" strike="noStrike" dirty="0">
                <a:effectLst/>
                <a:latin typeface="Fira Sans Condensed" panose="020B0503050000020004" pitchFamily="34" charset="0"/>
              </a:rPr>
              <a:t>N </a:t>
            </a:r>
            <a:r>
              <a:rPr lang="en-US" sz="2800" b="0" i="0" u="none" strike="noStrike" dirty="0">
                <a:effectLst/>
                <a:latin typeface="Fira Sans Condensed" panose="020B0503050000020004" pitchFamily="34" charset="0"/>
              </a:rPr>
              <a:t>individuals is as likely to be chosen as any other group of </a:t>
            </a:r>
            <a:r>
              <a:rPr lang="en-US" sz="2800" b="0" i="1" u="none" strike="noStrike" dirty="0">
                <a:effectLst/>
                <a:latin typeface="Fira Sans Condensed" panose="020B0503050000020004" pitchFamily="34" charset="0"/>
              </a:rPr>
              <a:t>N </a:t>
            </a:r>
            <a:r>
              <a:rPr lang="en-US" sz="2800" b="0" i="0" u="none" strike="noStrike" dirty="0">
                <a:effectLst/>
                <a:latin typeface="Fira Sans Condensed" panose="020B0503050000020004" pitchFamily="34" charset="0"/>
              </a:rPr>
              <a:t>individuals.</a:t>
            </a:r>
            <a:endParaRPr lang="en-US" sz="2800" dirty="0">
              <a:effectLst/>
              <a:latin typeface="Fira Sans Condensed" panose="020B0503050000020004" pitchFamily="34" charset="0"/>
            </a:endParaRPr>
          </a:p>
        </p:txBody>
      </p:sp>
      <p:sp>
        <p:nvSpPr>
          <p:cNvPr id="7" name="TextBox 6">
            <a:extLst>
              <a:ext uri="{FF2B5EF4-FFF2-40B4-BE49-F238E27FC236}">
                <a16:creationId xmlns:a16="http://schemas.microsoft.com/office/drawing/2014/main" id="{7AFA2171-ED06-294D-AB4A-CF7BDA0F4EE5}"/>
              </a:ext>
            </a:extLst>
          </p:cNvPr>
          <p:cNvSpPr txBox="1"/>
          <p:nvPr/>
        </p:nvSpPr>
        <p:spPr>
          <a:xfrm>
            <a:off x="6488845" y="1646129"/>
            <a:ext cx="5578078" cy="1538883"/>
          </a:xfrm>
          <a:prstGeom prst="rect">
            <a:avLst/>
          </a:prstGeom>
          <a:noFill/>
        </p:spPr>
        <p:txBody>
          <a:bodyPr wrap="square">
            <a:spAutoFit/>
          </a:bodyPr>
          <a:lstStyle/>
          <a:p>
            <a:pPr rtl="0">
              <a:spcBef>
                <a:spcPts val="0"/>
              </a:spcBef>
              <a:spcAft>
                <a:spcPts val="1200"/>
              </a:spcAft>
            </a:pPr>
            <a:r>
              <a:rPr lang="en-US" sz="2800" b="1" i="0" u="none" strike="noStrike" dirty="0">
                <a:solidFill>
                  <a:srgbClr val="00B050"/>
                </a:solidFill>
                <a:effectLst/>
                <a:latin typeface="Fira Sans Condensed" panose="020B0503050000020004" pitchFamily="34" charset="0"/>
              </a:rPr>
              <a:t>Systematic Sampling</a:t>
            </a:r>
            <a:endParaRPr lang="en-US" sz="2800" b="1" dirty="0">
              <a:solidFill>
                <a:srgbClr val="00B050"/>
              </a:solidFill>
              <a:effectLst/>
              <a:latin typeface="Fira Sans Condensed" panose="020B0503050000020004" pitchFamily="34" charset="0"/>
            </a:endParaRPr>
          </a:p>
          <a:p>
            <a:pPr rtl="0">
              <a:spcBef>
                <a:spcPts val="0"/>
              </a:spcBef>
              <a:spcAft>
                <a:spcPts val="1200"/>
              </a:spcAft>
            </a:pPr>
            <a:r>
              <a:rPr lang="en-US" sz="2800" b="0" i="0" u="none" strike="noStrike" dirty="0">
                <a:effectLst/>
                <a:latin typeface="Fira Sans Condensed" panose="020B0503050000020004" pitchFamily="34" charset="0"/>
              </a:rPr>
              <a:t>Sampling from a random starting point and then in fixed intervals.</a:t>
            </a:r>
            <a:endParaRPr lang="en-US" sz="2800" dirty="0">
              <a:effectLst/>
              <a:latin typeface="Fira Sans Condensed" panose="020B0503050000020004" pitchFamily="34" charset="0"/>
            </a:endParaRPr>
          </a:p>
        </p:txBody>
      </p:sp>
      <p:pic>
        <p:nvPicPr>
          <p:cNvPr id="9" name="Picture 8">
            <a:extLst>
              <a:ext uri="{FF2B5EF4-FFF2-40B4-BE49-F238E27FC236}">
                <a16:creationId xmlns:a16="http://schemas.microsoft.com/office/drawing/2014/main" id="{30A7D80E-4433-6A5F-23FF-58AE9BB6FFED}"/>
              </a:ext>
            </a:extLst>
          </p:cNvPr>
          <p:cNvPicPr>
            <a:picLocks noChangeAspect="1"/>
          </p:cNvPicPr>
          <p:nvPr/>
        </p:nvPicPr>
        <p:blipFill>
          <a:blip r:embed="rId3">
            <a:duotone>
              <a:schemeClr val="accent6">
                <a:shade val="45000"/>
                <a:satMod val="135000"/>
              </a:schemeClr>
              <a:prstClr val="white"/>
            </a:duotone>
          </a:blip>
          <a:stretch>
            <a:fillRect/>
          </a:stretch>
        </p:blipFill>
        <p:spPr>
          <a:xfrm>
            <a:off x="1369550" y="4801470"/>
            <a:ext cx="3337849" cy="1912786"/>
          </a:xfrm>
          <a:prstGeom prst="rect">
            <a:avLst/>
          </a:prstGeom>
        </p:spPr>
      </p:pic>
      <p:pic>
        <p:nvPicPr>
          <p:cNvPr id="11" name="Picture 10">
            <a:extLst>
              <a:ext uri="{FF2B5EF4-FFF2-40B4-BE49-F238E27FC236}">
                <a16:creationId xmlns:a16="http://schemas.microsoft.com/office/drawing/2014/main" id="{26F414C3-D6B9-64B4-1945-79898802BB12}"/>
              </a:ext>
            </a:extLst>
          </p:cNvPr>
          <p:cNvPicPr>
            <a:picLocks noChangeAspect="1"/>
          </p:cNvPicPr>
          <p:nvPr/>
        </p:nvPicPr>
        <p:blipFill>
          <a:blip r:embed="rId4">
            <a:duotone>
              <a:schemeClr val="accent6">
                <a:shade val="45000"/>
                <a:satMod val="135000"/>
              </a:schemeClr>
              <a:prstClr val="white"/>
            </a:duotone>
          </a:blip>
          <a:stretch>
            <a:fillRect/>
          </a:stretch>
        </p:blipFill>
        <p:spPr>
          <a:xfrm>
            <a:off x="7203175" y="4433471"/>
            <a:ext cx="3520745" cy="2415749"/>
          </a:xfrm>
          <a:prstGeom prst="rect">
            <a:avLst/>
          </a:prstGeom>
        </p:spPr>
      </p:pic>
    </p:spTree>
    <p:extLst>
      <p:ext uri="{BB962C8B-B14F-4D97-AF65-F5344CB8AC3E}">
        <p14:creationId xmlns:p14="http://schemas.microsoft.com/office/powerpoint/2010/main" val="798530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Today, we will...</a:t>
            </a:r>
            <a:endParaRPr b="1" dirty="0">
              <a:latin typeface="Fira Sans Condensed"/>
              <a:ea typeface="Fira Sans Condensed"/>
              <a:cs typeface="Fira Sans Condensed"/>
              <a:sym typeface="Fira Sans Condensed"/>
            </a:endParaRPr>
          </a:p>
        </p:txBody>
      </p:sp>
      <p:sp>
        <p:nvSpPr>
          <p:cNvPr id="68" name="Google Shape;68;p15"/>
          <p:cNvSpPr txBox="1">
            <a:spLocks noGrp="1"/>
          </p:cNvSpPr>
          <p:nvPr>
            <p:ph type="body" idx="1"/>
          </p:nvPr>
        </p:nvSpPr>
        <p:spPr>
          <a:xfrm>
            <a:off x="415600" y="1536633"/>
            <a:ext cx="10615073" cy="4555200"/>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US" sz="3200" dirty="0">
                <a:latin typeface="Fira Sans Condensed"/>
                <a:ea typeface="Fira Sans Condensed"/>
                <a:cs typeface="Fira Sans Condensed"/>
                <a:sym typeface="Fira Sans Condensed"/>
              </a:rPr>
              <a:t>Probability vs Non-probability sampling</a:t>
            </a:r>
          </a:p>
          <a:p>
            <a:pPr indent="-491054">
              <a:buSzPts val="2200"/>
              <a:buFont typeface="Fira Sans Condensed"/>
              <a:buChar char="●"/>
            </a:pPr>
            <a:r>
              <a:rPr lang="en-US" sz="3200" dirty="0">
                <a:latin typeface="Fira Sans Condensed"/>
                <a:ea typeface="Fira Sans Condensed"/>
                <a:cs typeface="Fira Sans Condensed"/>
                <a:sym typeface="Fira Sans Condensed"/>
              </a:rPr>
              <a:t>Sampling Types and Sample Design</a:t>
            </a:r>
          </a:p>
          <a:p>
            <a:pPr indent="-491054">
              <a:buSzPts val="2200"/>
              <a:buFont typeface="Fira Sans Condensed"/>
              <a:buChar char="●"/>
            </a:pPr>
            <a:r>
              <a:rPr lang="en-US" sz="3200" dirty="0">
                <a:latin typeface="Fira Sans Condensed"/>
                <a:ea typeface="Fira Sans Condensed"/>
                <a:cs typeface="Fira Sans Condensed"/>
                <a:sym typeface="Fira Sans Condensed"/>
              </a:rPr>
              <a:t>Observational Studies and Censuses </a:t>
            </a:r>
          </a:p>
          <a:p>
            <a:pPr indent="-491054">
              <a:buSzPts val="2200"/>
              <a:buFont typeface="Fira Sans Condensed"/>
              <a:buChar char="●"/>
            </a:pPr>
            <a:endParaRPr sz="3200" dirty="0">
              <a:latin typeface="Fira Sans Condensed"/>
              <a:ea typeface="Fira Sans Condensed"/>
              <a:cs typeface="Fira Sans Condensed"/>
              <a:sym typeface="Fira Sans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AB70A90D-253A-5055-F5BB-E18DBFEEB75F}"/>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D69F819A-EF5E-3509-637F-3F58666D81BD}"/>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Multi-Stage Sampling</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4233637B-71B4-4E43-B01F-4C39636B04B6}"/>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a:bodyPr>
          <a:lstStyle/>
          <a:p>
            <a:pPr indent="-491054">
              <a:lnSpc>
                <a:spcPct val="100000"/>
              </a:lnSpc>
              <a:buSzPts val="2200"/>
              <a:buFont typeface="Fira Sans Condensed"/>
              <a:buChar char="●"/>
            </a:pPr>
            <a:r>
              <a:rPr lang="en-US" sz="2933" dirty="0">
                <a:latin typeface="Fira Sans Condensed"/>
                <a:ea typeface="Fira Sans Condensed"/>
                <a:cs typeface="Fira Sans Condensed"/>
                <a:sym typeface="Fira Sans Condensed"/>
              </a:rPr>
              <a:t>Like cluster sampling or stratified sampling followed by an additional stage of simple random sampling </a:t>
            </a:r>
          </a:p>
          <a:p>
            <a:pPr lvl="1" indent="-491054">
              <a:lnSpc>
                <a:spcPct val="100000"/>
              </a:lnSpc>
              <a:buSzPts val="2200"/>
              <a:buFont typeface="Fira Sans Condensed"/>
              <a:buChar char="●"/>
            </a:pPr>
            <a:r>
              <a:rPr lang="en-US" sz="2533" dirty="0">
                <a:latin typeface="Fira Sans Condensed"/>
                <a:ea typeface="Fira Sans Condensed"/>
                <a:cs typeface="Fira Sans Condensed"/>
                <a:sym typeface="Fira Sans Condensed"/>
              </a:rPr>
              <a:t>Example: We stratify our school into grades, then we select a proportionate level of classrooms from each grade (stratified sampling), and then within each classroom, we randomly select students (simple random sampling)</a:t>
            </a:r>
          </a:p>
          <a:p>
            <a:pPr indent="-491054">
              <a:lnSpc>
                <a:spcPct val="100000"/>
              </a:lnSpc>
              <a:buSzPts val="2200"/>
              <a:buFont typeface="Fira Sans Condensed"/>
              <a:buChar char="●"/>
            </a:pPr>
            <a:r>
              <a:rPr lang="en-US" sz="2933" dirty="0">
                <a:latin typeface="Fira Sans Condensed"/>
                <a:ea typeface="Fira Sans Condensed"/>
                <a:cs typeface="Fira Sans Condensed"/>
                <a:sym typeface="Fira Sans Condensed"/>
              </a:rPr>
              <a:t>Important: Each stage must involve a probability sampling method</a:t>
            </a:r>
          </a:p>
        </p:txBody>
      </p:sp>
    </p:spTree>
    <p:extLst>
      <p:ext uri="{BB962C8B-B14F-4D97-AF65-F5344CB8AC3E}">
        <p14:creationId xmlns:p14="http://schemas.microsoft.com/office/powerpoint/2010/main" val="1968298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77AE8A0F-BA21-2D7F-185A-74C2C49B24A1}"/>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B166B587-E598-A9E8-06BE-C81E2C017EE7}"/>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Non-Probability Survey Samples</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10D62E88-215C-A0B7-44BD-94960C14D133}"/>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a:bodyPr>
          <a:lstStyle/>
          <a:p>
            <a:pPr indent="-491054">
              <a:lnSpc>
                <a:spcPct val="100000"/>
              </a:lnSpc>
              <a:buSzPts val="2200"/>
              <a:buFont typeface="Fira Sans Condensed"/>
              <a:buChar char="●"/>
            </a:pPr>
            <a:r>
              <a:rPr lang="en-US" sz="2933" dirty="0">
                <a:latin typeface="Fira Sans Condensed"/>
                <a:ea typeface="Fira Sans Condensed"/>
                <a:cs typeface="Fira Sans Condensed"/>
                <a:sym typeface="Fira Sans Condensed"/>
              </a:rPr>
              <a:t>Selecting units for our sample based on availability or some purpose → some of our population has no chance of being chosen for our sample and we don’t know the exact portion we’re excluding</a:t>
            </a:r>
          </a:p>
          <a:p>
            <a:pPr indent="-491054">
              <a:lnSpc>
                <a:spcPct val="100000"/>
              </a:lnSpc>
              <a:buSzPts val="2200"/>
              <a:buFont typeface="Fira Sans Condensed"/>
              <a:buChar char="●"/>
            </a:pPr>
            <a:r>
              <a:rPr lang="en-US" sz="2933" dirty="0">
                <a:latin typeface="Fira Sans Condensed"/>
                <a:ea typeface="Fira Sans Condensed"/>
                <a:cs typeface="Fira Sans Condensed"/>
                <a:sym typeface="Fira Sans Condensed"/>
              </a:rPr>
              <a:t>Means we can’t estimate how much our sample is really representative of our population</a:t>
            </a:r>
          </a:p>
          <a:p>
            <a:pPr indent="-491054">
              <a:lnSpc>
                <a:spcPct val="100000"/>
              </a:lnSpc>
              <a:buSzPts val="2200"/>
              <a:buFont typeface="Fira Sans Condensed"/>
              <a:buChar char="●"/>
            </a:pPr>
            <a:endParaRPr lang="en-US" sz="2933" dirty="0">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436295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CD2D5F07-88D7-BB8A-5599-E8150AD8199E}"/>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233FA321-7FAD-5600-0CB4-47E2BF00329F}"/>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Types of Non-Probability Samples</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C1A9949A-04B7-6060-D246-BCBA13A07523}"/>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a:bodyPr>
          <a:lstStyle/>
          <a:p>
            <a:pPr indent="-491054">
              <a:lnSpc>
                <a:spcPct val="100000"/>
              </a:lnSpc>
              <a:buSzPts val="2200"/>
              <a:buFont typeface="Fira Sans Condensed"/>
              <a:buChar char="●"/>
            </a:pPr>
            <a:r>
              <a:rPr lang="en-US" sz="2933" b="1" dirty="0">
                <a:solidFill>
                  <a:srgbClr val="00B050"/>
                </a:solidFill>
                <a:latin typeface="Fira Sans Condensed"/>
                <a:ea typeface="Fira Sans Condensed"/>
                <a:cs typeface="Fira Sans Condensed"/>
                <a:sym typeface="Fira Sans Condensed"/>
              </a:rPr>
              <a:t>Convenience sampling</a:t>
            </a:r>
            <a:r>
              <a:rPr lang="en-US" sz="2933" dirty="0">
                <a:latin typeface="Fira Sans Condensed"/>
                <a:ea typeface="Fira Sans Condensed"/>
                <a:cs typeface="Fira Sans Condensed"/>
                <a:sym typeface="Fira Sans Condensed"/>
              </a:rPr>
              <a:t>: sampling restricted to parts of the population that are readily accessible or to people who volunteer</a:t>
            </a:r>
          </a:p>
          <a:p>
            <a:pPr indent="-491054">
              <a:lnSpc>
                <a:spcPct val="100000"/>
              </a:lnSpc>
              <a:buSzPts val="2200"/>
              <a:buFont typeface="Fira Sans Condensed"/>
              <a:buChar char="●"/>
            </a:pPr>
            <a:r>
              <a:rPr lang="en-US" sz="2933" b="1" dirty="0">
                <a:solidFill>
                  <a:srgbClr val="00B050"/>
                </a:solidFill>
                <a:latin typeface="Fira Sans Condensed"/>
                <a:ea typeface="Fira Sans Condensed"/>
                <a:cs typeface="Fira Sans Condensed"/>
                <a:sym typeface="Fira Sans Condensed"/>
              </a:rPr>
              <a:t>Quota sampling</a:t>
            </a:r>
            <a:r>
              <a:rPr lang="en-US" sz="2933" dirty="0">
                <a:latin typeface="Fira Sans Condensed"/>
                <a:ea typeface="Fira Sans Condensed"/>
                <a:cs typeface="Fira Sans Condensed"/>
                <a:sym typeface="Fira Sans Condensed"/>
              </a:rPr>
              <a:t>: interviewers are selected and required to sample a certain number of people with certain types of characteristics.</a:t>
            </a:r>
          </a:p>
          <a:p>
            <a:pPr indent="-491054">
              <a:lnSpc>
                <a:spcPct val="100000"/>
              </a:lnSpc>
              <a:buSzPts val="2200"/>
              <a:buFont typeface="Fira Sans Condensed"/>
              <a:buChar char="●"/>
            </a:pPr>
            <a:r>
              <a:rPr lang="en-US" sz="2933" b="1" dirty="0">
                <a:solidFill>
                  <a:srgbClr val="00B050"/>
                </a:solidFill>
                <a:latin typeface="Fira Sans Condensed"/>
                <a:sym typeface="Fira Sans Condensed"/>
              </a:rPr>
              <a:t>Judgement or purposive sampling</a:t>
            </a:r>
            <a:r>
              <a:rPr lang="en-US" sz="2933" dirty="0">
                <a:latin typeface="Fira Sans Condensed"/>
                <a:ea typeface="Fira Sans Condensed"/>
                <a:cs typeface="Fira Sans Condensed"/>
                <a:sym typeface="Fira Sans Condensed"/>
              </a:rPr>
              <a:t>: sample is selected based on the judgement of the sampler about what is most-representative or most useful of the population.</a:t>
            </a:r>
          </a:p>
          <a:p>
            <a:pPr indent="-491054">
              <a:lnSpc>
                <a:spcPct val="100000"/>
              </a:lnSpc>
              <a:buSzPts val="2200"/>
              <a:buFont typeface="Fira Sans Condensed"/>
              <a:buChar char="●"/>
            </a:pPr>
            <a:r>
              <a:rPr lang="en-US" sz="2933" b="1" dirty="0">
                <a:solidFill>
                  <a:srgbClr val="00B050"/>
                </a:solidFill>
                <a:latin typeface="Fira Sans Condensed"/>
                <a:ea typeface="Fira Sans Condensed"/>
                <a:cs typeface="Fira Sans Condensed"/>
                <a:sym typeface="Fira Sans Condensed"/>
              </a:rPr>
              <a:t>Snowball sampling</a:t>
            </a:r>
            <a:r>
              <a:rPr lang="en-US" sz="2933" dirty="0">
                <a:latin typeface="Fira Sans Condensed"/>
                <a:ea typeface="Fira Sans Condensed"/>
                <a:cs typeface="Fira Sans Condensed"/>
                <a:sym typeface="Fira Sans Condensed"/>
              </a:rPr>
              <a:t>: Participants recruit other participants and so on until it ‘snowballs’</a:t>
            </a:r>
          </a:p>
        </p:txBody>
      </p:sp>
    </p:spTree>
    <p:extLst>
      <p:ext uri="{BB962C8B-B14F-4D97-AF65-F5344CB8AC3E}">
        <p14:creationId xmlns:p14="http://schemas.microsoft.com/office/powerpoint/2010/main" val="1318876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A12D6703-AD4B-9EBA-D548-A493CF30AD1F}"/>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2A89E04A-F7BC-4A64-0313-52A5EFECDA32}"/>
              </a:ext>
            </a:extLst>
          </p:cNvPr>
          <p:cNvSpPr/>
          <p:nvPr/>
        </p:nvSpPr>
        <p:spPr>
          <a:xfrm>
            <a:off x="230133" y="253133"/>
            <a:ext cx="11736800" cy="6374800"/>
          </a:xfrm>
          <a:prstGeom prst="rect">
            <a:avLst/>
          </a:prstGeom>
          <a:solidFill>
            <a:srgbClr val="009242"/>
          </a:solidFill>
          <a:ln>
            <a:noFill/>
          </a:ln>
        </p:spPr>
        <p:txBody>
          <a:bodyPr spcFirstLastPara="1" wrap="square" lIns="121900" tIns="121900" rIns="121900" bIns="121900" anchor="ctr" anchorCtr="0">
            <a:noAutofit/>
          </a:bodyPr>
          <a:lstStyle/>
          <a:p>
            <a:endParaRPr sz="2400"/>
          </a:p>
        </p:txBody>
      </p:sp>
      <p:sp>
        <p:nvSpPr>
          <p:cNvPr id="74" name="Google Shape;74;p16">
            <a:extLst>
              <a:ext uri="{FF2B5EF4-FFF2-40B4-BE49-F238E27FC236}">
                <a16:creationId xmlns:a16="http://schemas.microsoft.com/office/drawing/2014/main" id="{6F10A119-E1FB-6912-4C6A-31F096F09FD7}"/>
              </a:ext>
            </a:extLst>
          </p:cNvPr>
          <p:cNvSpPr txBox="1">
            <a:spLocks noGrp="1"/>
          </p:cNvSpPr>
          <p:nvPr>
            <p:ph type="subTitle" idx="4294967295"/>
          </p:nvPr>
        </p:nvSpPr>
        <p:spPr>
          <a:xfrm>
            <a:off x="2483600" y="2886140"/>
            <a:ext cx="7224800" cy="1857309"/>
          </a:xfrm>
          <a:prstGeom prst="rect">
            <a:avLst/>
          </a:prstGeom>
        </p:spPr>
        <p:txBody>
          <a:bodyPr spcFirstLastPara="1" vert="horz" wrap="square" lIns="121900" tIns="121900" rIns="121900" bIns="121900" rtlCol="0" anchor="t" anchorCtr="0">
            <a:normAutofit/>
          </a:bodyPr>
          <a:lstStyle/>
          <a:p>
            <a:pPr marL="0" indent="0" algn="ctr">
              <a:spcBef>
                <a:spcPts val="0"/>
              </a:spcBef>
              <a:spcAft>
                <a:spcPts val="1600"/>
              </a:spcAft>
              <a:buNone/>
            </a:pPr>
            <a:r>
              <a:rPr lang="en-GB" sz="4267" b="1" dirty="0">
                <a:solidFill>
                  <a:schemeClr val="lt1"/>
                </a:solidFill>
                <a:latin typeface="Fira Sans Condensed"/>
                <a:ea typeface="Fira Sans Condensed"/>
                <a:cs typeface="Fira Sans Condensed"/>
                <a:sym typeface="Fira Sans Condensed"/>
              </a:rPr>
              <a:t>Activity: Identifying Sampling Methods</a:t>
            </a:r>
            <a:endParaRPr sz="4267" b="1" dirty="0">
              <a:solidFill>
                <a:schemeClr val="lt1"/>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3956900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8D062B9D-5929-E1ED-F1C2-E54A188B7629}"/>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A61575B3-4BC5-0ADC-6910-EC7B8C066FDC}"/>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Activity</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C9A587DF-6855-89E2-EA01-AE605F245FD8}"/>
              </a:ext>
            </a:extLst>
          </p:cNvPr>
          <p:cNvSpPr txBox="1">
            <a:spLocks noGrp="1"/>
          </p:cNvSpPr>
          <p:nvPr>
            <p:ph type="body" idx="1"/>
          </p:nvPr>
        </p:nvSpPr>
        <p:spPr>
          <a:xfrm>
            <a:off x="415600" y="1536633"/>
            <a:ext cx="7871150" cy="5084000"/>
          </a:xfrm>
          <a:prstGeom prst="rect">
            <a:avLst/>
          </a:prstGeom>
        </p:spPr>
        <p:txBody>
          <a:bodyPr spcFirstLastPara="1" vert="horz" wrap="square" lIns="121900" tIns="121900" rIns="121900" bIns="121900" rtlCol="0" anchor="t" anchorCtr="0">
            <a:normAutofit/>
          </a:bodyPr>
          <a:lstStyle/>
          <a:p>
            <a:pPr marL="118531" indent="0">
              <a:lnSpc>
                <a:spcPct val="100000"/>
              </a:lnSpc>
              <a:buSzPts val="2200"/>
              <a:buNone/>
            </a:pPr>
            <a:r>
              <a:rPr lang="en-US" sz="2933" b="1" dirty="0">
                <a:latin typeface="Fira Sans Condensed"/>
                <a:ea typeface="Fira Sans Condensed"/>
                <a:cs typeface="Fira Sans Condensed"/>
                <a:sym typeface="Fira Sans Condensed"/>
              </a:rPr>
              <a:t>Name the sampling method used in each of the following situations: </a:t>
            </a:r>
          </a:p>
          <a:p>
            <a:pPr marL="118531" indent="0">
              <a:lnSpc>
                <a:spcPct val="100000"/>
              </a:lnSpc>
              <a:buSzPts val="2200"/>
              <a:buNone/>
            </a:pPr>
            <a:endParaRPr lang="en-US" sz="2933" b="1" dirty="0">
              <a:latin typeface="Fira Sans Condensed"/>
              <a:ea typeface="Fira Sans Condensed"/>
              <a:cs typeface="Fira Sans Condensed"/>
              <a:sym typeface="Fira Sans Condensed"/>
            </a:endParaRPr>
          </a:p>
          <a:p>
            <a:pPr marL="118531" indent="0">
              <a:lnSpc>
                <a:spcPct val="100000"/>
              </a:lnSpc>
              <a:buSzPts val="2200"/>
              <a:buNone/>
            </a:pPr>
            <a:r>
              <a:rPr lang="en-US" sz="2933" dirty="0">
                <a:latin typeface="Fira Sans Condensed"/>
                <a:ea typeface="Fira Sans Condensed"/>
                <a:cs typeface="Fira Sans Condensed"/>
                <a:sym typeface="Fira Sans Condensed"/>
              </a:rPr>
              <a:t>A man in the airport is handing out questionnaires to travelers asking them to evaluate the airport’s service. He does not ask travelers who are hurrying through the airport with their hands full of luggage, but instead asks all travelers who are sitting near gates and not taking naps while they wait. </a:t>
            </a:r>
            <a:endParaRPr lang="en-US" sz="2933" b="1" dirty="0">
              <a:latin typeface="Fira Sans Condensed"/>
              <a:ea typeface="Fira Sans Condensed"/>
              <a:cs typeface="Fira Sans Condensed"/>
              <a:sym typeface="Fira Sans Condensed"/>
            </a:endParaRPr>
          </a:p>
        </p:txBody>
      </p:sp>
      <p:sp>
        <p:nvSpPr>
          <p:cNvPr id="12" name="Oval 11">
            <a:extLst>
              <a:ext uri="{FF2B5EF4-FFF2-40B4-BE49-F238E27FC236}">
                <a16:creationId xmlns:a16="http://schemas.microsoft.com/office/drawing/2014/main" id="{4143F978-0B71-26ED-ADD3-CD039A26790A}"/>
              </a:ext>
            </a:extLst>
          </p:cNvPr>
          <p:cNvSpPr/>
          <p:nvPr/>
        </p:nvSpPr>
        <p:spPr>
          <a:xfrm>
            <a:off x="8758238" y="2014537"/>
            <a:ext cx="2828925" cy="2828925"/>
          </a:xfrm>
          <a:prstGeom prst="ellipse">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1364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D8BE5ECB-DE87-9FEF-FCA0-94AAE9DA6270}"/>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2EE8A5ED-8DBC-21CF-EC5B-DBB620EF949A}"/>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Activity</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269269A1-911A-EDF3-4C92-DECC93015186}"/>
              </a:ext>
            </a:extLst>
          </p:cNvPr>
          <p:cNvSpPr txBox="1">
            <a:spLocks noGrp="1"/>
          </p:cNvSpPr>
          <p:nvPr>
            <p:ph type="body" idx="1"/>
          </p:nvPr>
        </p:nvSpPr>
        <p:spPr>
          <a:xfrm>
            <a:off x="415600" y="1536633"/>
            <a:ext cx="7871150" cy="5084000"/>
          </a:xfrm>
          <a:prstGeom prst="rect">
            <a:avLst/>
          </a:prstGeom>
        </p:spPr>
        <p:txBody>
          <a:bodyPr spcFirstLastPara="1" vert="horz" wrap="square" lIns="121900" tIns="121900" rIns="121900" bIns="121900" rtlCol="0" anchor="t" anchorCtr="0">
            <a:normAutofit/>
          </a:bodyPr>
          <a:lstStyle/>
          <a:p>
            <a:pPr marL="118531" indent="0">
              <a:lnSpc>
                <a:spcPct val="100000"/>
              </a:lnSpc>
              <a:buSzPts val="2200"/>
              <a:buNone/>
            </a:pPr>
            <a:r>
              <a:rPr lang="en-US" sz="2933" b="1" dirty="0">
                <a:latin typeface="Fira Sans Condensed"/>
                <a:ea typeface="Fira Sans Condensed"/>
                <a:cs typeface="Fira Sans Condensed"/>
                <a:sym typeface="Fira Sans Condensed"/>
              </a:rPr>
              <a:t>Name the sampling method used in each of the following situations: </a:t>
            </a:r>
          </a:p>
          <a:p>
            <a:pPr marL="118531" indent="0">
              <a:lnSpc>
                <a:spcPct val="100000"/>
              </a:lnSpc>
              <a:buSzPts val="2200"/>
              <a:buNone/>
            </a:pPr>
            <a:endParaRPr lang="en-US" sz="2933" b="1" dirty="0">
              <a:latin typeface="Fira Sans Condensed"/>
              <a:ea typeface="Fira Sans Condensed"/>
              <a:cs typeface="Fira Sans Condensed"/>
              <a:sym typeface="Fira Sans Condensed"/>
            </a:endParaRPr>
          </a:p>
          <a:p>
            <a:pPr marL="118531" indent="0">
              <a:lnSpc>
                <a:spcPct val="100000"/>
              </a:lnSpc>
              <a:buSzPts val="2200"/>
              <a:buNone/>
            </a:pPr>
            <a:r>
              <a:rPr lang="en-US" sz="2933" dirty="0">
                <a:latin typeface="Fira Sans Condensed"/>
                <a:ea typeface="Fira Sans Condensed"/>
                <a:cs typeface="Fira Sans Condensed"/>
                <a:sym typeface="Fira Sans Condensed"/>
              </a:rPr>
              <a:t>A teacher wants to know if her students are doing homework, so she randomly selects rows two and five and then calls on all students in row two and all students in row five to present the solutions to homework problems to the class.</a:t>
            </a:r>
            <a:endParaRPr lang="en-US" sz="2933" b="1" dirty="0">
              <a:latin typeface="Fira Sans Condensed"/>
              <a:ea typeface="Fira Sans Condensed"/>
              <a:cs typeface="Fira Sans Condensed"/>
              <a:sym typeface="Fira Sans Condensed"/>
            </a:endParaRPr>
          </a:p>
        </p:txBody>
      </p:sp>
      <p:sp>
        <p:nvSpPr>
          <p:cNvPr id="12" name="Oval 11">
            <a:extLst>
              <a:ext uri="{FF2B5EF4-FFF2-40B4-BE49-F238E27FC236}">
                <a16:creationId xmlns:a16="http://schemas.microsoft.com/office/drawing/2014/main" id="{5EAB23AB-9962-4554-F862-76DD68FAE0E0}"/>
              </a:ext>
            </a:extLst>
          </p:cNvPr>
          <p:cNvSpPr/>
          <p:nvPr/>
        </p:nvSpPr>
        <p:spPr>
          <a:xfrm>
            <a:off x="8758238" y="2014537"/>
            <a:ext cx="2828925" cy="2828925"/>
          </a:xfrm>
          <a:prstGeom prst="ellipse">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621249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9AF36B50-9832-E6B1-196A-18C92095F780}"/>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A2EEC6B9-BB7D-7BCC-0788-CA893BD0DCAC}"/>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Activity</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767529A5-16F7-E558-2829-A6E84293129F}"/>
              </a:ext>
            </a:extLst>
          </p:cNvPr>
          <p:cNvSpPr txBox="1">
            <a:spLocks noGrp="1"/>
          </p:cNvSpPr>
          <p:nvPr>
            <p:ph type="body" idx="1"/>
          </p:nvPr>
        </p:nvSpPr>
        <p:spPr>
          <a:xfrm>
            <a:off x="415600" y="1536633"/>
            <a:ext cx="7871150" cy="5084000"/>
          </a:xfrm>
          <a:prstGeom prst="rect">
            <a:avLst/>
          </a:prstGeom>
        </p:spPr>
        <p:txBody>
          <a:bodyPr spcFirstLastPara="1" vert="horz" wrap="square" lIns="121900" tIns="121900" rIns="121900" bIns="121900" rtlCol="0" anchor="t" anchorCtr="0">
            <a:normAutofit/>
          </a:bodyPr>
          <a:lstStyle/>
          <a:p>
            <a:pPr marL="118531" indent="0">
              <a:lnSpc>
                <a:spcPct val="100000"/>
              </a:lnSpc>
              <a:buSzPts val="2200"/>
              <a:buNone/>
            </a:pPr>
            <a:r>
              <a:rPr lang="en-US" sz="2933" b="1" dirty="0">
                <a:latin typeface="Fira Sans Condensed"/>
                <a:ea typeface="Fira Sans Condensed"/>
                <a:cs typeface="Fira Sans Condensed"/>
                <a:sym typeface="Fira Sans Condensed"/>
              </a:rPr>
              <a:t>Name the sampling method used in each of the following situations: </a:t>
            </a:r>
          </a:p>
          <a:p>
            <a:pPr marL="118531" indent="0">
              <a:lnSpc>
                <a:spcPct val="100000"/>
              </a:lnSpc>
              <a:buSzPts val="2200"/>
              <a:buNone/>
            </a:pPr>
            <a:endParaRPr lang="en-US" sz="2933" b="1" dirty="0">
              <a:latin typeface="Fira Sans Condensed"/>
              <a:ea typeface="Fira Sans Condensed"/>
              <a:cs typeface="Fira Sans Condensed"/>
              <a:sym typeface="Fira Sans Condensed"/>
            </a:endParaRPr>
          </a:p>
          <a:p>
            <a:pPr marL="118531" indent="0">
              <a:lnSpc>
                <a:spcPct val="100000"/>
              </a:lnSpc>
              <a:buSzPts val="2200"/>
              <a:buNone/>
            </a:pPr>
            <a:r>
              <a:rPr lang="en-US" sz="2933" dirty="0">
                <a:latin typeface="Fira Sans Condensed"/>
                <a:ea typeface="Fira Sans Condensed"/>
                <a:cs typeface="Fira Sans Condensed"/>
                <a:sym typeface="Fira Sans Condensed"/>
              </a:rPr>
              <a:t>The marketing manager for an electronics chain store wants information about the ages of its customers. Over the next two weeks, at each store location, 100 randomly selected customers are given questionnaires to fill out asking for information about age, as well as about other variables of interest. 	</a:t>
            </a:r>
            <a:endParaRPr lang="en-US" sz="2933" b="1" dirty="0">
              <a:latin typeface="Fira Sans Condensed"/>
              <a:ea typeface="Fira Sans Condensed"/>
              <a:cs typeface="Fira Sans Condensed"/>
              <a:sym typeface="Fira Sans Condensed"/>
            </a:endParaRPr>
          </a:p>
        </p:txBody>
      </p:sp>
      <p:sp>
        <p:nvSpPr>
          <p:cNvPr id="12" name="Oval 11">
            <a:extLst>
              <a:ext uri="{FF2B5EF4-FFF2-40B4-BE49-F238E27FC236}">
                <a16:creationId xmlns:a16="http://schemas.microsoft.com/office/drawing/2014/main" id="{1A2891FB-FEA1-F7B6-017E-12F7BD127ED4}"/>
              </a:ext>
            </a:extLst>
          </p:cNvPr>
          <p:cNvSpPr/>
          <p:nvPr/>
        </p:nvSpPr>
        <p:spPr>
          <a:xfrm>
            <a:off x="8758238" y="2014537"/>
            <a:ext cx="2828925" cy="2828925"/>
          </a:xfrm>
          <a:prstGeom prst="ellipse">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170112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DDE3E7B2-54D3-03E3-9FDC-CE5104946254}"/>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A2BA8B92-0776-6C38-D190-9E4FE0462303}"/>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Activity</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5D91F63D-3672-DB01-C7BA-D2F4ED37F9AA}"/>
              </a:ext>
            </a:extLst>
          </p:cNvPr>
          <p:cNvSpPr txBox="1">
            <a:spLocks noGrp="1"/>
          </p:cNvSpPr>
          <p:nvPr>
            <p:ph type="body" idx="1"/>
          </p:nvPr>
        </p:nvSpPr>
        <p:spPr>
          <a:xfrm>
            <a:off x="415600" y="1536633"/>
            <a:ext cx="7871150" cy="5084000"/>
          </a:xfrm>
          <a:prstGeom prst="rect">
            <a:avLst/>
          </a:prstGeom>
        </p:spPr>
        <p:txBody>
          <a:bodyPr spcFirstLastPara="1" vert="horz" wrap="square" lIns="121900" tIns="121900" rIns="121900" bIns="121900" rtlCol="0" anchor="t" anchorCtr="0">
            <a:normAutofit/>
          </a:bodyPr>
          <a:lstStyle/>
          <a:p>
            <a:pPr marL="118531" indent="0">
              <a:lnSpc>
                <a:spcPct val="100000"/>
              </a:lnSpc>
              <a:buSzPts val="2200"/>
              <a:buNone/>
            </a:pPr>
            <a:r>
              <a:rPr lang="en-US" sz="2933" b="1" dirty="0">
                <a:latin typeface="Fira Sans Condensed"/>
                <a:ea typeface="Fira Sans Condensed"/>
                <a:cs typeface="Fira Sans Condensed"/>
                <a:sym typeface="Fira Sans Condensed"/>
              </a:rPr>
              <a:t>Name the sampling method used in each of the following situations: </a:t>
            </a:r>
          </a:p>
          <a:p>
            <a:pPr marL="118531" indent="0">
              <a:lnSpc>
                <a:spcPct val="100000"/>
              </a:lnSpc>
              <a:buSzPts val="2200"/>
              <a:buNone/>
            </a:pPr>
            <a:endParaRPr lang="en-US" sz="2933" b="1" dirty="0">
              <a:latin typeface="Fira Sans Condensed"/>
              <a:ea typeface="Fira Sans Condensed"/>
              <a:cs typeface="Fira Sans Condensed"/>
              <a:sym typeface="Fira Sans Condensed"/>
            </a:endParaRPr>
          </a:p>
          <a:p>
            <a:pPr marL="118531" indent="0">
              <a:lnSpc>
                <a:spcPct val="100000"/>
              </a:lnSpc>
              <a:buSzPts val="2200"/>
              <a:buNone/>
            </a:pPr>
            <a:r>
              <a:rPr lang="en-US" sz="2933" dirty="0">
                <a:latin typeface="Fira Sans Condensed"/>
                <a:ea typeface="Fira Sans Condensed"/>
                <a:cs typeface="Fira Sans Condensed"/>
                <a:sym typeface="Fira Sans Condensed"/>
              </a:rPr>
              <a:t>The librarian at a public library wants to determine what proportion of the library users are children. The librarian has a tally sheet on which they mark whether books are checked out by an adult or a child. They record this data for every fourth patron who checks out books.</a:t>
            </a:r>
            <a:endParaRPr lang="en-US" sz="2933" b="1" dirty="0">
              <a:latin typeface="Fira Sans Condensed"/>
              <a:ea typeface="Fira Sans Condensed"/>
              <a:cs typeface="Fira Sans Condensed"/>
              <a:sym typeface="Fira Sans Condensed"/>
            </a:endParaRPr>
          </a:p>
        </p:txBody>
      </p:sp>
      <p:sp>
        <p:nvSpPr>
          <p:cNvPr id="12" name="Oval 11">
            <a:extLst>
              <a:ext uri="{FF2B5EF4-FFF2-40B4-BE49-F238E27FC236}">
                <a16:creationId xmlns:a16="http://schemas.microsoft.com/office/drawing/2014/main" id="{B10D2305-C70F-10F2-595C-B534F6FA200F}"/>
              </a:ext>
            </a:extLst>
          </p:cNvPr>
          <p:cNvSpPr/>
          <p:nvPr/>
        </p:nvSpPr>
        <p:spPr>
          <a:xfrm>
            <a:off x="8758238" y="2014537"/>
            <a:ext cx="2828925" cy="2828925"/>
          </a:xfrm>
          <a:prstGeom prst="ellipse">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742184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08DEB75E-99F4-68E7-6C2F-0EE238591501}"/>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688ED5A3-33BE-1073-2E4A-E3D854EE74F1}"/>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Activity</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E4063521-625D-C9FE-7330-CC3B5FE12323}"/>
              </a:ext>
            </a:extLst>
          </p:cNvPr>
          <p:cNvSpPr txBox="1">
            <a:spLocks noGrp="1"/>
          </p:cNvSpPr>
          <p:nvPr>
            <p:ph type="body" idx="1"/>
          </p:nvPr>
        </p:nvSpPr>
        <p:spPr>
          <a:xfrm>
            <a:off x="415600" y="1536633"/>
            <a:ext cx="7871150" cy="5084000"/>
          </a:xfrm>
          <a:prstGeom prst="rect">
            <a:avLst/>
          </a:prstGeom>
        </p:spPr>
        <p:txBody>
          <a:bodyPr spcFirstLastPara="1" vert="horz" wrap="square" lIns="121900" tIns="121900" rIns="121900" bIns="121900" rtlCol="0" anchor="t" anchorCtr="0">
            <a:normAutofit lnSpcReduction="10000"/>
          </a:bodyPr>
          <a:lstStyle/>
          <a:p>
            <a:pPr marL="118531" indent="0">
              <a:lnSpc>
                <a:spcPct val="100000"/>
              </a:lnSpc>
              <a:buSzPts val="2200"/>
              <a:buNone/>
            </a:pPr>
            <a:r>
              <a:rPr lang="en-US" sz="2933" b="1" dirty="0">
                <a:latin typeface="Fira Sans Condensed"/>
                <a:ea typeface="Fira Sans Condensed"/>
                <a:cs typeface="Fira Sans Condensed"/>
                <a:sym typeface="Fira Sans Condensed"/>
              </a:rPr>
              <a:t>Name the sampling method used in each of the following situations: </a:t>
            </a:r>
          </a:p>
          <a:p>
            <a:pPr marL="118531" indent="0">
              <a:lnSpc>
                <a:spcPct val="100000"/>
              </a:lnSpc>
              <a:buSzPts val="2200"/>
              <a:buNone/>
            </a:pPr>
            <a:endParaRPr lang="en-US" sz="2933" b="1" dirty="0">
              <a:latin typeface="Fira Sans Condensed"/>
              <a:ea typeface="Fira Sans Condensed"/>
              <a:cs typeface="Fira Sans Condensed"/>
              <a:sym typeface="Fira Sans Condensed"/>
            </a:endParaRPr>
          </a:p>
          <a:p>
            <a:pPr marL="118531" indent="0">
              <a:lnSpc>
                <a:spcPct val="100000"/>
              </a:lnSpc>
              <a:buSzPts val="2200"/>
              <a:buNone/>
            </a:pPr>
            <a:r>
              <a:rPr lang="en-US" sz="2933" dirty="0">
                <a:latin typeface="Fira Sans Condensed"/>
                <a:ea typeface="Fira Sans Condensed"/>
                <a:cs typeface="Fira Sans Condensed"/>
                <a:sym typeface="Fira Sans Condensed"/>
              </a:rPr>
              <a:t>A political party wants to know the reaction of voters to a debate between the candidates. The day after the debate, the party’s polling staff calls 1,200 randomly selected phone numbers. If a registered voter answers the phone or is available to come to the phone, that registered voter is asked who they intend to vote for and whether the debate changed their opinion of the candidates.</a:t>
            </a:r>
            <a:endParaRPr lang="en-US" sz="2933" b="1" dirty="0">
              <a:latin typeface="Fira Sans Condensed"/>
              <a:ea typeface="Fira Sans Condensed"/>
              <a:cs typeface="Fira Sans Condensed"/>
              <a:sym typeface="Fira Sans Condensed"/>
            </a:endParaRPr>
          </a:p>
        </p:txBody>
      </p:sp>
      <p:sp>
        <p:nvSpPr>
          <p:cNvPr id="12" name="Oval 11">
            <a:extLst>
              <a:ext uri="{FF2B5EF4-FFF2-40B4-BE49-F238E27FC236}">
                <a16:creationId xmlns:a16="http://schemas.microsoft.com/office/drawing/2014/main" id="{7C60407C-3782-F4D4-178A-80755CA7A449}"/>
              </a:ext>
            </a:extLst>
          </p:cNvPr>
          <p:cNvSpPr/>
          <p:nvPr/>
        </p:nvSpPr>
        <p:spPr>
          <a:xfrm>
            <a:off x="8758238" y="2014537"/>
            <a:ext cx="2828925" cy="2828925"/>
          </a:xfrm>
          <a:prstGeom prst="ellipse">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26731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5F872FFA-06D9-5E9D-454B-B8695DC4F92B}"/>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8BFC566D-D92B-6D66-FAA7-F3865BDBDB32}"/>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Activity (A new one!)</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3AB6DA8D-6A5D-9C6C-EA79-88542912EF7A}"/>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a:bodyPr>
          <a:lstStyle/>
          <a:p>
            <a:pPr indent="-491054">
              <a:lnSpc>
                <a:spcPct val="100000"/>
              </a:lnSpc>
              <a:buSzPts val="2200"/>
              <a:buFont typeface="Fira Sans Condensed"/>
              <a:buChar char="●"/>
            </a:pPr>
            <a:r>
              <a:rPr lang="en-US" sz="2933" dirty="0">
                <a:latin typeface="Fira Sans Condensed"/>
                <a:ea typeface="Fira Sans Condensed"/>
                <a:cs typeface="Fira Sans Condensed"/>
                <a:sym typeface="Fira Sans Condensed"/>
              </a:rPr>
              <a:t>Let’s say there’s an election for prime minister coming up and we as political researchers want to find out which candidate Toronto voters like the best. </a:t>
            </a:r>
            <a:r>
              <a:rPr lang="en-US" sz="2933" b="1" dirty="0">
                <a:latin typeface="Fira Sans Condensed"/>
                <a:ea typeface="Fira Sans Condensed"/>
                <a:cs typeface="Fira Sans Condensed"/>
                <a:sym typeface="Fira Sans Condensed"/>
              </a:rPr>
              <a:t>Assuming we want to give our survey to a sample rather than the entire voting population, what might it look like to collect a simple random sample, a systematic sample, a cluster sample, and a convenience sample? What are some drawbacks or considerations of each approach?</a:t>
            </a:r>
          </a:p>
        </p:txBody>
      </p:sp>
    </p:spTree>
    <p:extLst>
      <p:ext uri="{BB962C8B-B14F-4D97-AF65-F5344CB8AC3E}">
        <p14:creationId xmlns:p14="http://schemas.microsoft.com/office/powerpoint/2010/main" val="576597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9DBF338E-07E1-D491-F1BE-D97C2ABE0323}"/>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0A544601-1A5B-81E8-A4F0-C77FDDCEB965}"/>
              </a:ext>
            </a:extLst>
          </p:cNvPr>
          <p:cNvSpPr/>
          <p:nvPr/>
        </p:nvSpPr>
        <p:spPr>
          <a:xfrm>
            <a:off x="230133" y="253133"/>
            <a:ext cx="11736800" cy="6374800"/>
          </a:xfrm>
          <a:prstGeom prst="rect">
            <a:avLst/>
          </a:prstGeom>
          <a:solidFill>
            <a:srgbClr val="009242"/>
          </a:solidFill>
          <a:ln>
            <a:noFill/>
          </a:ln>
        </p:spPr>
        <p:txBody>
          <a:bodyPr spcFirstLastPara="1" wrap="square" lIns="121900" tIns="121900" rIns="121900" bIns="121900" anchor="ctr" anchorCtr="0">
            <a:noAutofit/>
          </a:bodyPr>
          <a:lstStyle/>
          <a:p>
            <a:endParaRPr sz="2400"/>
          </a:p>
        </p:txBody>
      </p:sp>
      <p:sp>
        <p:nvSpPr>
          <p:cNvPr id="74" name="Google Shape;74;p16">
            <a:extLst>
              <a:ext uri="{FF2B5EF4-FFF2-40B4-BE49-F238E27FC236}">
                <a16:creationId xmlns:a16="http://schemas.microsoft.com/office/drawing/2014/main" id="{44EB4BCC-9356-6DCD-7B17-AF133954EB0B}"/>
              </a:ext>
            </a:extLst>
          </p:cNvPr>
          <p:cNvSpPr txBox="1">
            <a:spLocks noGrp="1"/>
          </p:cNvSpPr>
          <p:nvPr>
            <p:ph type="subTitle" idx="4294967295"/>
          </p:nvPr>
        </p:nvSpPr>
        <p:spPr>
          <a:xfrm>
            <a:off x="2085661" y="3020291"/>
            <a:ext cx="8020678" cy="1454728"/>
          </a:xfrm>
          <a:prstGeom prst="rect">
            <a:avLst/>
          </a:prstGeom>
        </p:spPr>
        <p:txBody>
          <a:bodyPr spcFirstLastPara="1" vert="horz" wrap="square" lIns="121900" tIns="121900" rIns="121900" bIns="121900" rtlCol="0" anchor="t" anchorCtr="0">
            <a:normAutofit/>
          </a:bodyPr>
          <a:lstStyle/>
          <a:p>
            <a:pPr marL="0" indent="0" algn="ctr">
              <a:spcBef>
                <a:spcPts val="0"/>
              </a:spcBef>
              <a:spcAft>
                <a:spcPts val="1600"/>
              </a:spcAft>
              <a:buNone/>
            </a:pPr>
            <a:r>
              <a:rPr lang="en-GB" sz="4267" b="1" dirty="0">
                <a:solidFill>
                  <a:schemeClr val="lt1"/>
                </a:solidFill>
                <a:latin typeface="Fira Sans Condensed"/>
                <a:ea typeface="Fira Sans Condensed"/>
                <a:cs typeface="Fira Sans Condensed"/>
                <a:sym typeface="Fira Sans Condensed"/>
              </a:rPr>
              <a:t>Survey Populations</a:t>
            </a:r>
            <a:endParaRPr sz="4267" b="1" dirty="0">
              <a:solidFill>
                <a:schemeClr val="lt1"/>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1153982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05311C35-8BED-12B7-E625-CC00D082A9EE}"/>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103A0F22-5517-F1EB-0457-5E81EAAF5B97}"/>
              </a:ext>
            </a:extLst>
          </p:cNvPr>
          <p:cNvSpPr/>
          <p:nvPr/>
        </p:nvSpPr>
        <p:spPr>
          <a:xfrm>
            <a:off x="230133" y="253133"/>
            <a:ext cx="11736800" cy="6374800"/>
          </a:xfrm>
          <a:prstGeom prst="rect">
            <a:avLst/>
          </a:prstGeom>
          <a:solidFill>
            <a:srgbClr val="009242"/>
          </a:solidFill>
          <a:ln>
            <a:noFill/>
          </a:ln>
        </p:spPr>
        <p:txBody>
          <a:bodyPr spcFirstLastPara="1" wrap="square" lIns="121900" tIns="121900" rIns="121900" bIns="121900" anchor="ctr" anchorCtr="0">
            <a:noAutofit/>
          </a:bodyPr>
          <a:lstStyle/>
          <a:p>
            <a:endParaRPr sz="2400"/>
          </a:p>
        </p:txBody>
      </p:sp>
      <p:sp>
        <p:nvSpPr>
          <p:cNvPr id="74" name="Google Shape;74;p16">
            <a:extLst>
              <a:ext uri="{FF2B5EF4-FFF2-40B4-BE49-F238E27FC236}">
                <a16:creationId xmlns:a16="http://schemas.microsoft.com/office/drawing/2014/main" id="{C0B8FFF7-7B79-293D-34FD-30E48AB3B556}"/>
              </a:ext>
            </a:extLst>
          </p:cNvPr>
          <p:cNvSpPr txBox="1">
            <a:spLocks noGrp="1"/>
          </p:cNvSpPr>
          <p:nvPr>
            <p:ph type="subTitle" idx="4294967295"/>
          </p:nvPr>
        </p:nvSpPr>
        <p:spPr>
          <a:xfrm>
            <a:off x="2483600" y="2886140"/>
            <a:ext cx="7224800" cy="1857309"/>
          </a:xfrm>
          <a:prstGeom prst="rect">
            <a:avLst/>
          </a:prstGeom>
        </p:spPr>
        <p:txBody>
          <a:bodyPr spcFirstLastPara="1" vert="horz" wrap="square" lIns="121900" tIns="121900" rIns="121900" bIns="121900" rtlCol="0" anchor="t" anchorCtr="0">
            <a:normAutofit/>
          </a:bodyPr>
          <a:lstStyle/>
          <a:p>
            <a:pPr marL="0" indent="0" algn="ctr">
              <a:spcBef>
                <a:spcPts val="0"/>
              </a:spcBef>
              <a:spcAft>
                <a:spcPts val="1600"/>
              </a:spcAft>
              <a:buNone/>
            </a:pPr>
            <a:r>
              <a:rPr lang="en-GB" sz="4267" b="1" dirty="0">
                <a:solidFill>
                  <a:schemeClr val="lt1"/>
                </a:solidFill>
                <a:latin typeface="Fira Sans Condensed"/>
                <a:ea typeface="Fira Sans Condensed"/>
                <a:cs typeface="Fira Sans Condensed"/>
                <a:sym typeface="Fira Sans Condensed"/>
              </a:rPr>
              <a:t>Observational Studies</a:t>
            </a:r>
            <a:endParaRPr sz="4267" b="1" dirty="0">
              <a:solidFill>
                <a:schemeClr val="lt1"/>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193088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B085067F-8F5F-E506-568B-F4BEBA63EBFC}"/>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326BCFC4-4C79-4E95-E323-E2A95363054E}"/>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Observational Studies</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8D7FEC3B-C436-4337-106E-B60D1F754415}"/>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a:bodyPr>
          <a:lstStyle/>
          <a:p>
            <a:pPr indent="-491054">
              <a:lnSpc>
                <a:spcPct val="100000"/>
              </a:lnSpc>
              <a:buSzPts val="2200"/>
              <a:buFont typeface="Fira Sans Condensed"/>
              <a:buChar char="●"/>
            </a:pPr>
            <a:r>
              <a:rPr lang="en-US" sz="2933" dirty="0">
                <a:latin typeface="Fira Sans Condensed"/>
                <a:ea typeface="Fira Sans Condensed"/>
                <a:cs typeface="Fira Sans Condensed"/>
                <a:sym typeface="Fira Sans Condensed"/>
              </a:rPr>
              <a:t>An </a:t>
            </a:r>
            <a:r>
              <a:rPr lang="en-US" sz="2933" b="1" dirty="0">
                <a:solidFill>
                  <a:srgbClr val="00B050"/>
                </a:solidFill>
                <a:latin typeface="Fira Sans Condensed"/>
                <a:ea typeface="Fira Sans Condensed"/>
                <a:cs typeface="Fira Sans Condensed"/>
                <a:sym typeface="Fira Sans Condensed"/>
              </a:rPr>
              <a:t>observational study </a:t>
            </a:r>
            <a:r>
              <a:rPr lang="en-US" sz="2933" dirty="0">
                <a:latin typeface="Fira Sans Condensed"/>
                <a:ea typeface="Fira Sans Condensed"/>
                <a:cs typeface="Fira Sans Condensed"/>
                <a:sym typeface="Fira Sans Condensed"/>
              </a:rPr>
              <a:t>constitutes observing a social system without intervening (i.e. without changing individuals’ </a:t>
            </a:r>
            <a:r>
              <a:rPr lang="en-US" sz="2933" dirty="0" err="1">
                <a:latin typeface="Fira Sans Condensed"/>
                <a:ea typeface="Fira Sans Condensed"/>
                <a:cs typeface="Fira Sans Condensed"/>
                <a:sym typeface="Fira Sans Condensed"/>
              </a:rPr>
              <a:t>behaviour</a:t>
            </a:r>
            <a:r>
              <a:rPr lang="en-US" sz="2933" dirty="0">
                <a:latin typeface="Fira Sans Condensed"/>
                <a:ea typeface="Fira Sans Condensed"/>
                <a:cs typeface="Fira Sans Condensed"/>
                <a:sym typeface="Fira Sans Condensed"/>
              </a:rPr>
              <a:t>)</a:t>
            </a:r>
          </a:p>
          <a:p>
            <a:pPr indent="-491054">
              <a:lnSpc>
                <a:spcPct val="100000"/>
              </a:lnSpc>
              <a:buSzPts val="2200"/>
              <a:buFont typeface="Fira Sans Condensed"/>
              <a:buChar char="●"/>
            </a:pPr>
            <a:r>
              <a:rPr lang="en-US" sz="2933" dirty="0">
                <a:latin typeface="Fira Sans Condensed"/>
                <a:ea typeface="Fira Sans Condensed"/>
                <a:cs typeface="Fira Sans Condensed"/>
                <a:sym typeface="Fira Sans Condensed"/>
              </a:rPr>
              <a:t>Surveys can be thought of as a type of observational study, although often they are considered separately (is administering a survey an intervention?)</a:t>
            </a:r>
          </a:p>
          <a:p>
            <a:pPr indent="-491054">
              <a:lnSpc>
                <a:spcPct val="100000"/>
              </a:lnSpc>
              <a:buSzPts val="2200"/>
              <a:buFont typeface="Fira Sans Condensed"/>
              <a:buChar char="●"/>
            </a:pPr>
            <a:r>
              <a:rPr lang="en-US" sz="2933" dirty="0">
                <a:latin typeface="Fira Sans Condensed"/>
                <a:ea typeface="Fira Sans Condensed"/>
                <a:cs typeface="Fira Sans Condensed"/>
                <a:sym typeface="Fira Sans Condensed"/>
              </a:rPr>
              <a:t>Observational data includes sources like government or academic records, images, or newspaper articles.</a:t>
            </a:r>
          </a:p>
          <a:p>
            <a:pPr indent="-491054">
              <a:lnSpc>
                <a:spcPct val="100000"/>
              </a:lnSpc>
              <a:buSzPts val="2200"/>
              <a:buFont typeface="Fira Sans Condensed"/>
              <a:buChar char="●"/>
            </a:pPr>
            <a:r>
              <a:rPr lang="en-US" sz="2933" dirty="0">
                <a:latin typeface="Fira Sans Condensed"/>
                <a:ea typeface="Fira Sans Condensed"/>
                <a:cs typeface="Fira Sans Condensed"/>
                <a:sym typeface="Fira Sans Condensed"/>
              </a:rPr>
              <a:t>In the context of big data, it could also include digital sources like Facebook, Twitter, or Google activity logs.</a:t>
            </a:r>
          </a:p>
        </p:txBody>
      </p:sp>
    </p:spTree>
    <p:extLst>
      <p:ext uri="{BB962C8B-B14F-4D97-AF65-F5344CB8AC3E}">
        <p14:creationId xmlns:p14="http://schemas.microsoft.com/office/powerpoint/2010/main" val="3567706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F2A2BDD9-EDAD-E9C7-B2B2-A8A538DF9CE0}"/>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A012D735-A6E8-B6E6-801B-DC3D260F4A69}"/>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Surveying vs. Observing</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4AE7E973-6C3E-5BCA-50B0-C11F6C3DF9BC}"/>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a:bodyPr>
          <a:lstStyle/>
          <a:p>
            <a:pPr indent="-491054">
              <a:lnSpc>
                <a:spcPct val="100000"/>
              </a:lnSpc>
              <a:buSzPts val="2200"/>
              <a:buFont typeface="Fira Sans Condensed"/>
              <a:buChar char="●"/>
            </a:pPr>
            <a:r>
              <a:rPr lang="en-US" sz="2933" dirty="0">
                <a:latin typeface="Fira Sans Condensed"/>
                <a:ea typeface="Fira Sans Condensed"/>
                <a:cs typeface="Fira Sans Condensed"/>
                <a:sym typeface="Fira Sans Condensed"/>
              </a:rPr>
              <a:t>Many observational data sources contain inaccuracies or are incomplete</a:t>
            </a:r>
          </a:p>
          <a:p>
            <a:pPr indent="-491054">
              <a:lnSpc>
                <a:spcPct val="100000"/>
              </a:lnSpc>
              <a:buSzPts val="2200"/>
              <a:buFont typeface="Fira Sans Condensed"/>
              <a:buChar char="●"/>
            </a:pPr>
            <a:r>
              <a:rPr lang="en-US" sz="2933" dirty="0">
                <a:latin typeface="Fira Sans Condensed"/>
                <a:ea typeface="Fira Sans Condensed"/>
                <a:cs typeface="Fira Sans Condensed"/>
                <a:sym typeface="Fira Sans Condensed"/>
              </a:rPr>
              <a:t>Key qualitative traits like emotions, opinions, or knowledge are difficult to assess through observational studies</a:t>
            </a:r>
          </a:p>
          <a:p>
            <a:pPr indent="-491054">
              <a:lnSpc>
                <a:spcPct val="100000"/>
              </a:lnSpc>
              <a:buSzPts val="2200"/>
              <a:buFont typeface="Fira Sans Condensed"/>
              <a:buChar char="●"/>
            </a:pPr>
            <a:r>
              <a:rPr lang="en-US" sz="2933" b="1" dirty="0">
                <a:latin typeface="Fira Sans Condensed"/>
                <a:ea typeface="Fira Sans Condensed"/>
                <a:cs typeface="Fira Sans Condensed"/>
                <a:sym typeface="Fira Sans Condensed"/>
              </a:rPr>
              <a:t>Surveying and observational data can often be complementary when used together!</a:t>
            </a:r>
          </a:p>
        </p:txBody>
      </p:sp>
      <p:pic>
        <p:nvPicPr>
          <p:cNvPr id="5" name="Picture 4" descr="A cartoon of two people">
            <a:extLst>
              <a:ext uri="{FF2B5EF4-FFF2-40B4-BE49-F238E27FC236}">
                <a16:creationId xmlns:a16="http://schemas.microsoft.com/office/drawing/2014/main" id="{AD1A7D9C-B421-A8B6-5C19-D3887DA7320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56496" y="4618563"/>
            <a:ext cx="3479007" cy="1860528"/>
          </a:xfrm>
          <a:prstGeom prst="rect">
            <a:avLst/>
          </a:prstGeom>
        </p:spPr>
      </p:pic>
    </p:spTree>
    <p:extLst>
      <p:ext uri="{BB962C8B-B14F-4D97-AF65-F5344CB8AC3E}">
        <p14:creationId xmlns:p14="http://schemas.microsoft.com/office/powerpoint/2010/main" val="1772333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6846A763-964D-EF2E-9C7A-BF8FF701B254}"/>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B19F72BD-AC54-485E-9568-CABD8132937E}"/>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Linking Surveys to Observation Data</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1FC46650-DFE1-3914-C57A-764883FC9FD1}"/>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a:bodyPr>
          <a:lstStyle/>
          <a:p>
            <a:pPr indent="-491054">
              <a:lnSpc>
                <a:spcPct val="100000"/>
              </a:lnSpc>
              <a:buSzPts val="2200"/>
              <a:buFont typeface="Fira Sans Condensed"/>
              <a:buChar char="●"/>
            </a:pPr>
            <a:r>
              <a:rPr lang="en-US" sz="2933" b="1" dirty="0">
                <a:solidFill>
                  <a:srgbClr val="00B050"/>
                </a:solidFill>
                <a:latin typeface="Fira Sans Condensed"/>
                <a:ea typeface="Fira Sans Condensed"/>
                <a:cs typeface="Fira Sans Condensed"/>
                <a:sym typeface="Fira Sans Condensed"/>
              </a:rPr>
              <a:t>Enriched Asking</a:t>
            </a:r>
            <a:r>
              <a:rPr lang="en-US" sz="2933" dirty="0">
                <a:latin typeface="Fira Sans Condensed"/>
                <a:ea typeface="Fira Sans Condensed"/>
                <a:cs typeface="Fira Sans Condensed"/>
                <a:sym typeface="Fira Sans Condensed"/>
              </a:rPr>
              <a:t>: A big data set is missing certain measurements, which are then collected by surveying and linked to the original data</a:t>
            </a:r>
          </a:p>
          <a:p>
            <a:pPr lvl="1" indent="-491054">
              <a:lnSpc>
                <a:spcPct val="100000"/>
              </a:lnSpc>
              <a:buSzPts val="2200"/>
              <a:buFont typeface="Fira Sans Condensed"/>
              <a:buChar char="●"/>
            </a:pPr>
            <a:r>
              <a:rPr lang="en-US" sz="2533" dirty="0">
                <a:latin typeface="Fira Sans Condensed"/>
                <a:ea typeface="Fira Sans Condensed"/>
                <a:cs typeface="Fira Sans Condensed"/>
                <a:sym typeface="Fira Sans Condensed"/>
              </a:rPr>
              <a:t>Record linkage can be difficult</a:t>
            </a:r>
          </a:p>
          <a:p>
            <a:pPr lvl="1" indent="-491054">
              <a:lnSpc>
                <a:spcPct val="100000"/>
              </a:lnSpc>
              <a:buSzPts val="2200"/>
              <a:buFont typeface="Fira Sans Condensed"/>
              <a:buChar char="●"/>
            </a:pPr>
            <a:r>
              <a:rPr lang="en-US" sz="2533" dirty="0">
                <a:latin typeface="Fira Sans Condensed"/>
                <a:ea typeface="Fira Sans Condensed"/>
                <a:cs typeface="Fira Sans Condensed"/>
                <a:sym typeface="Fira Sans Condensed"/>
              </a:rPr>
              <a:t>Quality of original data source may be difficult to assess</a:t>
            </a:r>
          </a:p>
          <a:p>
            <a:pPr indent="-491054">
              <a:lnSpc>
                <a:spcPct val="100000"/>
              </a:lnSpc>
              <a:buSzPts val="2200"/>
              <a:buFont typeface="Fira Sans Condensed"/>
              <a:buChar char="●"/>
            </a:pPr>
            <a:r>
              <a:rPr lang="en-US" sz="2933" b="1" dirty="0">
                <a:solidFill>
                  <a:srgbClr val="00B050"/>
                </a:solidFill>
                <a:latin typeface="Fira Sans Condensed"/>
                <a:sym typeface="Fira Sans Condensed"/>
              </a:rPr>
              <a:t>Amplified Asking</a:t>
            </a:r>
            <a:r>
              <a:rPr lang="en-US" sz="2933" dirty="0">
                <a:latin typeface="Fira Sans Condensed"/>
                <a:ea typeface="Fira Sans Condensed"/>
                <a:cs typeface="Fira Sans Condensed"/>
                <a:sym typeface="Fira Sans Condensed"/>
              </a:rPr>
              <a:t>: A researcher trains a prediction model using survey data collected from a small number of respondents plus their corresponding records from a big data set, then uses the model to predict responses to survey questions for all individual records in the original data set</a:t>
            </a:r>
          </a:p>
          <a:p>
            <a:pPr lvl="1" indent="-491054">
              <a:lnSpc>
                <a:spcPct val="100000"/>
              </a:lnSpc>
              <a:buSzPts val="2200"/>
              <a:buFont typeface="Fira Sans Condensed"/>
              <a:buChar char="●"/>
            </a:pPr>
            <a:r>
              <a:rPr lang="en-US" sz="2533" dirty="0">
                <a:latin typeface="Fira Sans Condensed"/>
                <a:ea typeface="Fira Sans Condensed"/>
                <a:cs typeface="Fira Sans Condensed"/>
                <a:sym typeface="Fira Sans Condensed"/>
              </a:rPr>
              <a:t>Faster and cheaper than large-scale surveys</a:t>
            </a:r>
          </a:p>
          <a:p>
            <a:pPr lvl="1" indent="-491054">
              <a:lnSpc>
                <a:spcPct val="100000"/>
              </a:lnSpc>
              <a:buSzPts val="2200"/>
              <a:buFont typeface="Fira Sans Condensed"/>
              <a:buChar char="●"/>
            </a:pPr>
            <a:r>
              <a:rPr lang="en-US" sz="2533" dirty="0">
                <a:latin typeface="Fira Sans Condensed"/>
                <a:ea typeface="Fira Sans Condensed"/>
                <a:cs typeface="Fira Sans Condensed"/>
                <a:sym typeface="Fira Sans Condensed"/>
              </a:rPr>
              <a:t>However, currently lacks strong theoretical basis</a:t>
            </a:r>
          </a:p>
        </p:txBody>
      </p:sp>
    </p:spTree>
    <p:extLst>
      <p:ext uri="{BB962C8B-B14F-4D97-AF65-F5344CB8AC3E}">
        <p14:creationId xmlns:p14="http://schemas.microsoft.com/office/powerpoint/2010/main" val="1420924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41E8ED1B-7BE5-5443-8FD4-D0294066BCA8}"/>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6611AFCB-7FE8-CB10-C1F9-5C150C69B364}"/>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Steps to Surveying (From Wu &amp; Thompson, 2020)</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36FB75AC-F381-75D5-81D9-FCE1745DB48F}"/>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lnSpcReduction="10000"/>
          </a:bodyPr>
          <a:lstStyle/>
          <a:p>
            <a:pPr marL="632881" indent="-514350">
              <a:lnSpc>
                <a:spcPct val="100000"/>
              </a:lnSpc>
              <a:buSzPts val="2200"/>
              <a:buFont typeface="+mj-lt"/>
              <a:buAutoNum type="arabicPeriod"/>
            </a:pPr>
            <a:r>
              <a:rPr lang="en-US" sz="2933" dirty="0">
                <a:latin typeface="Fira Sans Condensed"/>
                <a:ea typeface="Fira Sans Condensed"/>
                <a:cs typeface="Fira Sans Condensed"/>
                <a:sym typeface="Fira Sans Condensed"/>
              </a:rPr>
              <a:t>A clear statement of the objectives of the survey.</a:t>
            </a:r>
          </a:p>
          <a:p>
            <a:pPr marL="632881" indent="-514350">
              <a:lnSpc>
                <a:spcPct val="100000"/>
              </a:lnSpc>
              <a:buSzPts val="2200"/>
              <a:buFont typeface="+mj-lt"/>
              <a:buAutoNum type="arabicPeriod"/>
            </a:pPr>
            <a:r>
              <a:rPr lang="en-US" sz="2933" dirty="0">
                <a:latin typeface="Fira Sans Condensed"/>
                <a:ea typeface="Fira Sans Condensed"/>
                <a:cs typeface="Fira Sans Condensed"/>
                <a:sym typeface="Fira Sans Condensed"/>
              </a:rPr>
              <a:t>Determination of the population to be sampled.</a:t>
            </a:r>
          </a:p>
          <a:p>
            <a:pPr marL="632881" indent="-514350">
              <a:lnSpc>
                <a:spcPct val="100000"/>
              </a:lnSpc>
              <a:buSzPts val="2200"/>
              <a:buFont typeface="+mj-lt"/>
              <a:buAutoNum type="arabicPeriod"/>
            </a:pPr>
            <a:r>
              <a:rPr lang="en-US" sz="2933" dirty="0">
                <a:latin typeface="Fira Sans Condensed"/>
                <a:ea typeface="Fira Sans Condensed"/>
                <a:cs typeface="Fira Sans Condensed"/>
                <a:sym typeface="Fira Sans Condensed"/>
              </a:rPr>
              <a:t>Determination of the relevant data to be collected.</a:t>
            </a:r>
          </a:p>
          <a:p>
            <a:pPr marL="632881" indent="-514350">
              <a:lnSpc>
                <a:spcPct val="100000"/>
              </a:lnSpc>
              <a:buSzPts val="2200"/>
              <a:buFont typeface="+mj-lt"/>
              <a:buAutoNum type="arabicPeriod"/>
            </a:pPr>
            <a:r>
              <a:rPr lang="en-US" sz="2933" dirty="0">
                <a:latin typeface="Fira Sans Condensed"/>
                <a:ea typeface="Fira Sans Condensed"/>
                <a:cs typeface="Fira Sans Condensed"/>
                <a:sym typeface="Fira Sans Condensed"/>
              </a:rPr>
              <a:t>Determination of the required accuracy of estimates. </a:t>
            </a:r>
          </a:p>
          <a:p>
            <a:pPr marL="632881" indent="-514350">
              <a:lnSpc>
                <a:spcPct val="100000"/>
              </a:lnSpc>
              <a:buSzPts val="2200"/>
              <a:buFont typeface="+mj-lt"/>
              <a:buAutoNum type="arabicPeriod"/>
            </a:pPr>
            <a:r>
              <a:rPr lang="en-US" sz="2933" dirty="0">
                <a:latin typeface="Fira Sans Condensed"/>
                <a:ea typeface="Fira Sans Condensed"/>
                <a:cs typeface="Fira Sans Condensed"/>
                <a:sym typeface="Fira Sans Condensed"/>
              </a:rPr>
              <a:t>Construction of sampling frames.	</a:t>
            </a:r>
          </a:p>
          <a:p>
            <a:pPr marL="632881" indent="-514350">
              <a:lnSpc>
                <a:spcPct val="100000"/>
              </a:lnSpc>
              <a:buSzPts val="2200"/>
              <a:buFont typeface="+mj-lt"/>
              <a:buAutoNum type="arabicPeriod"/>
            </a:pPr>
            <a:r>
              <a:rPr lang="en-US" sz="2933" dirty="0">
                <a:latin typeface="Fira Sans Condensed"/>
                <a:ea typeface="Fira Sans Condensed"/>
                <a:cs typeface="Fira Sans Condensed"/>
                <a:sym typeface="Fira Sans Condensed"/>
              </a:rPr>
              <a:t>Choice of the sampling method.</a:t>
            </a:r>
          </a:p>
          <a:p>
            <a:pPr marL="632881" indent="-514350">
              <a:lnSpc>
                <a:spcPct val="100000"/>
              </a:lnSpc>
              <a:buSzPts val="2200"/>
              <a:buFont typeface="+mj-lt"/>
              <a:buAutoNum type="arabicPeriod"/>
            </a:pPr>
            <a:r>
              <a:rPr lang="en-US" sz="2933" dirty="0">
                <a:latin typeface="Fira Sans Condensed"/>
                <a:ea typeface="Fira Sans Condensed"/>
                <a:cs typeface="Fira Sans Condensed"/>
                <a:sym typeface="Fira Sans Condensed"/>
              </a:rPr>
              <a:t>Organization of the field work for data collection. </a:t>
            </a:r>
          </a:p>
          <a:p>
            <a:pPr marL="632881" indent="-514350">
              <a:lnSpc>
                <a:spcPct val="100000"/>
              </a:lnSpc>
              <a:buSzPts val="2200"/>
              <a:buFont typeface="+mj-lt"/>
              <a:buAutoNum type="arabicPeriod"/>
            </a:pPr>
            <a:r>
              <a:rPr lang="en-US" sz="2933" dirty="0">
                <a:latin typeface="Fira Sans Condensed"/>
                <a:ea typeface="Fira Sans Condensed"/>
                <a:cs typeface="Fira Sans Condensed"/>
                <a:sym typeface="Fira Sans Condensed"/>
              </a:rPr>
              <a:t>Plans for handling nonresponse.</a:t>
            </a:r>
          </a:p>
          <a:p>
            <a:pPr marL="632881" indent="-514350">
              <a:lnSpc>
                <a:spcPct val="100000"/>
              </a:lnSpc>
              <a:buSzPts val="2200"/>
              <a:buFont typeface="+mj-lt"/>
              <a:buAutoNum type="arabicPeriod"/>
            </a:pPr>
            <a:r>
              <a:rPr lang="en-US" sz="2933" dirty="0">
                <a:latin typeface="Fira Sans Condensed"/>
                <a:ea typeface="Fira Sans Condensed"/>
                <a:cs typeface="Fira Sans Condensed"/>
                <a:sym typeface="Fira Sans Condensed"/>
              </a:rPr>
              <a:t>Production of the survey dataset.			</a:t>
            </a:r>
          </a:p>
          <a:p>
            <a:pPr marL="632881" indent="-514350">
              <a:lnSpc>
                <a:spcPct val="100000"/>
              </a:lnSpc>
              <a:buSzPts val="2200"/>
              <a:buFont typeface="+mj-lt"/>
              <a:buAutoNum type="arabicPeriod"/>
            </a:pPr>
            <a:r>
              <a:rPr lang="en-US" sz="2933" dirty="0">
                <a:latin typeface="Fira Sans Condensed"/>
                <a:ea typeface="Fira Sans Condensed"/>
                <a:cs typeface="Fira Sans Condensed"/>
                <a:sym typeface="Fira Sans Condensed"/>
              </a:rPr>
              <a:t>Summaries and analyses of the survey data.</a:t>
            </a:r>
          </a:p>
          <a:p>
            <a:pPr marL="632881" indent="-514350">
              <a:lnSpc>
                <a:spcPct val="100000"/>
              </a:lnSpc>
              <a:buSzPts val="2200"/>
              <a:buFont typeface="+mj-lt"/>
              <a:buAutoNum type="arabicPeriod"/>
            </a:pPr>
            <a:r>
              <a:rPr lang="en-US" sz="2933" dirty="0">
                <a:latin typeface="Fira Sans Condensed"/>
                <a:ea typeface="Fira Sans Condensed"/>
                <a:cs typeface="Fira Sans Condensed"/>
                <a:sym typeface="Fira Sans Condensed"/>
              </a:rPr>
              <a:t>Reports or publications on the study. </a:t>
            </a:r>
          </a:p>
        </p:txBody>
      </p:sp>
    </p:spTree>
    <p:extLst>
      <p:ext uri="{BB962C8B-B14F-4D97-AF65-F5344CB8AC3E}">
        <p14:creationId xmlns:p14="http://schemas.microsoft.com/office/powerpoint/2010/main" val="1324867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83705EE2-AFE9-9980-8163-9863351BBC2A}"/>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FF95AF12-9640-0B72-6546-57745A892ADD}"/>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Next time..</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986759FE-F872-1C31-6BE2-8179F1381285}"/>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a:bodyPr>
          <a:lstStyle/>
          <a:p>
            <a:pPr indent="-491054">
              <a:lnSpc>
                <a:spcPct val="100000"/>
              </a:lnSpc>
              <a:buSzPts val="2200"/>
              <a:buFont typeface="Fira Sans Condensed"/>
              <a:buChar char="●"/>
            </a:pPr>
            <a:r>
              <a:rPr lang="en-US" sz="2933" dirty="0">
                <a:latin typeface="Fira Sans Condensed"/>
                <a:ea typeface="Fira Sans Condensed"/>
                <a:cs typeface="Fira Sans Condensed"/>
                <a:sym typeface="Fira Sans Condensed"/>
              </a:rPr>
              <a:t>Simple probability samples (errors, sample means, weights)</a:t>
            </a:r>
          </a:p>
          <a:p>
            <a:pPr indent="-491054">
              <a:lnSpc>
                <a:spcPct val="100000"/>
              </a:lnSpc>
              <a:buSzPts val="2200"/>
              <a:buFont typeface="Fira Sans Condensed"/>
              <a:buChar char="●"/>
            </a:pPr>
            <a:r>
              <a:rPr lang="en-US" sz="2933" dirty="0">
                <a:latin typeface="Fira Sans Condensed"/>
                <a:ea typeface="Fira Sans Condensed"/>
                <a:cs typeface="Fira Sans Condensed"/>
                <a:sym typeface="Fira Sans Condensed"/>
              </a:rPr>
              <a:t>Systematic Sampling</a:t>
            </a:r>
          </a:p>
          <a:p>
            <a:pPr indent="-491054">
              <a:lnSpc>
                <a:spcPct val="100000"/>
              </a:lnSpc>
              <a:buSzPts val="2200"/>
              <a:buFont typeface="Fira Sans Condensed"/>
              <a:buChar char="●"/>
            </a:pPr>
            <a:r>
              <a:rPr lang="en-US" sz="2933" dirty="0">
                <a:latin typeface="Fira Sans Condensed"/>
                <a:ea typeface="Fira Sans Condensed"/>
                <a:cs typeface="Fira Sans Condensed"/>
                <a:sym typeface="Fira Sans Condensed"/>
              </a:rPr>
              <a:t>Stratified sampling  and quota sampling</a:t>
            </a:r>
          </a:p>
        </p:txBody>
      </p:sp>
    </p:spTree>
    <p:extLst>
      <p:ext uri="{BB962C8B-B14F-4D97-AF65-F5344CB8AC3E}">
        <p14:creationId xmlns:p14="http://schemas.microsoft.com/office/powerpoint/2010/main" val="135306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4DBB54A5-4DF7-33CA-0ADB-BA7393C42272}"/>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9B3703F8-12B5-917D-5DD6-DC7B66679CA4}"/>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Survey Population</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80B290D3-8219-5711-7023-44C975A5995E}"/>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fontScale="92500"/>
          </a:bodyPr>
          <a:lstStyle/>
          <a:p>
            <a:pPr indent="-491054">
              <a:lnSpc>
                <a:spcPct val="100000"/>
              </a:lnSpc>
              <a:buSzPts val="2200"/>
              <a:buFont typeface="Fira Sans Condensed"/>
              <a:buChar char="●"/>
            </a:pPr>
            <a:r>
              <a:rPr lang="en-US" sz="2933" b="1" dirty="0">
                <a:solidFill>
                  <a:srgbClr val="00B050"/>
                </a:solidFill>
                <a:latin typeface="Fira Sans Condensed"/>
                <a:ea typeface="Fira Sans Condensed"/>
                <a:cs typeface="Fira Sans Condensed"/>
                <a:sym typeface="Fira Sans Condensed"/>
              </a:rPr>
              <a:t>Survey Population</a:t>
            </a:r>
            <a:r>
              <a:rPr lang="en-US" sz="2933" dirty="0">
                <a:latin typeface="Fira Sans Condensed"/>
                <a:ea typeface="Fira Sans Condensed"/>
                <a:cs typeface="Fira Sans Condensed"/>
                <a:sym typeface="Fira Sans Condensed"/>
              </a:rPr>
              <a:t>: a real or hypothetical set of units with characteristics and attributes which can be modeled by random variables and their respective probability distributions. </a:t>
            </a:r>
          </a:p>
          <a:p>
            <a:pPr indent="-491054">
              <a:lnSpc>
                <a:spcPct val="100000"/>
              </a:lnSpc>
              <a:buSzPts val="2200"/>
              <a:buFont typeface="Fira Sans Condensed"/>
              <a:buChar char="●"/>
            </a:pPr>
            <a:r>
              <a:rPr lang="en-US" sz="2933" dirty="0">
                <a:latin typeface="Fira Sans Condensed"/>
                <a:ea typeface="Fira Sans Condensed"/>
                <a:cs typeface="Fira Sans Condensed"/>
                <a:sym typeface="Fira Sans Condensed"/>
              </a:rPr>
              <a:t>Can be finite or infinite</a:t>
            </a:r>
          </a:p>
          <a:p>
            <a:pPr lvl="1" indent="-491054">
              <a:lnSpc>
                <a:spcPct val="100000"/>
              </a:lnSpc>
              <a:buSzPts val="2200"/>
              <a:buFont typeface="Fira Sans Condensed"/>
              <a:buChar char="●"/>
            </a:pPr>
            <a:r>
              <a:rPr lang="en-US" sz="2533" b="1" dirty="0">
                <a:latin typeface="Fira Sans Condensed"/>
                <a:ea typeface="Fira Sans Condensed"/>
                <a:cs typeface="Fira Sans Condensed"/>
                <a:sym typeface="Fira Sans Condensed"/>
              </a:rPr>
              <a:t>Infinite</a:t>
            </a:r>
            <a:r>
              <a:rPr lang="en-US" sz="2533" dirty="0">
                <a:latin typeface="Fira Sans Condensed"/>
                <a:ea typeface="Fira Sans Condensed"/>
                <a:cs typeface="Fira Sans Condensed"/>
                <a:sym typeface="Fira Sans Condensed"/>
              </a:rPr>
              <a:t>: The population of all outcomes of repeated coin flips</a:t>
            </a:r>
          </a:p>
          <a:p>
            <a:pPr lvl="1" indent="-491054">
              <a:lnSpc>
                <a:spcPct val="100000"/>
              </a:lnSpc>
              <a:buSzPts val="2200"/>
              <a:buFont typeface="Fira Sans Condensed"/>
              <a:buChar char="●"/>
            </a:pPr>
            <a:r>
              <a:rPr lang="en-US" sz="2533" b="1" dirty="0">
                <a:latin typeface="Fira Sans Condensed"/>
                <a:ea typeface="Fira Sans Condensed"/>
                <a:cs typeface="Fira Sans Condensed"/>
                <a:sym typeface="Fira Sans Condensed"/>
              </a:rPr>
              <a:t>Finite</a:t>
            </a:r>
            <a:r>
              <a:rPr lang="en-US" sz="2533" dirty="0">
                <a:latin typeface="Fira Sans Condensed"/>
                <a:ea typeface="Fira Sans Condensed"/>
                <a:cs typeface="Fira Sans Condensed"/>
                <a:sym typeface="Fira Sans Condensed"/>
              </a:rPr>
              <a:t>: The population of all people living in Toronto</a:t>
            </a:r>
          </a:p>
          <a:p>
            <a:pPr indent="-491054">
              <a:lnSpc>
                <a:spcPct val="100000"/>
              </a:lnSpc>
              <a:buSzPts val="2200"/>
              <a:buFont typeface="Fira Sans Condensed"/>
              <a:buChar char="●"/>
            </a:pPr>
            <a:r>
              <a:rPr lang="en-US" sz="2933" dirty="0">
                <a:latin typeface="Fira Sans Condensed"/>
                <a:ea typeface="Fira Sans Condensed"/>
                <a:cs typeface="Fira Sans Condensed"/>
                <a:sym typeface="Fira Sans Condensed"/>
              </a:rPr>
              <a:t>Survey sampling deals with finite populations</a:t>
            </a:r>
          </a:p>
          <a:p>
            <a:pPr indent="-491054">
              <a:lnSpc>
                <a:spcPct val="100000"/>
              </a:lnSpc>
              <a:buSzPts val="2200"/>
              <a:buFont typeface="Fira Sans Condensed"/>
              <a:buChar char="●"/>
            </a:pPr>
            <a:endParaRPr lang="en-US" sz="2933" dirty="0">
              <a:latin typeface="Fira Sans Condensed"/>
              <a:ea typeface="Fira Sans Condensed"/>
              <a:cs typeface="Fira Sans Condensed"/>
              <a:sym typeface="Fira Sans Condensed"/>
            </a:endParaRPr>
          </a:p>
          <a:p>
            <a:pPr marL="118531" indent="0">
              <a:buSzPts val="2200"/>
              <a:buNone/>
            </a:pPr>
            <a:r>
              <a:rPr lang="en-US" sz="2933" b="1" dirty="0">
                <a:latin typeface="Fira Sans Condensed"/>
                <a:ea typeface="Fira Sans Condensed"/>
                <a:cs typeface="Fira Sans Condensed"/>
                <a:sym typeface="Fira Sans Condensed"/>
              </a:rPr>
              <a:t>Examples</a:t>
            </a:r>
            <a:r>
              <a:rPr lang="en-US" sz="2933" dirty="0">
                <a:latin typeface="Fira Sans Condensed"/>
                <a:ea typeface="Fira Sans Condensed"/>
                <a:cs typeface="Fira Sans Condensed"/>
                <a:sym typeface="Fira Sans Condensed"/>
              </a:rPr>
              <a:t>: The population of all adult Canadians (age 18+), The population of all adult Canadians who are regular smokers, The population of all full-time college students in Ontario, The population of all children aged 6–12 (inclusive) who attend public schools in the Greater Toronto Area.</a:t>
            </a:r>
            <a:endParaRPr lang="en-GB" sz="2933" dirty="0">
              <a:latin typeface="Fira Sans Condensed"/>
              <a:ea typeface="Fira Sans Condensed"/>
              <a:cs typeface="Fira Sans Condensed"/>
              <a:sym typeface="Fira Sans Condensed"/>
            </a:endParaRPr>
          </a:p>
          <a:p>
            <a:pPr marL="118531" indent="0">
              <a:lnSpc>
                <a:spcPct val="100000"/>
              </a:lnSpc>
              <a:buSzPts val="2200"/>
              <a:buNone/>
            </a:pPr>
            <a:endParaRPr lang="en-US" sz="2933" b="1" dirty="0">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794668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E39C9FAA-4596-3FED-E852-BC4C122543FC}"/>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FD48D416-D207-A7AE-FCDF-759246B66999}"/>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Eligibility Criteria</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F9BC278E-252A-B55C-01DA-206E0E86FC1B}"/>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US" sz="2933" dirty="0">
                <a:latin typeface="Fira Sans Condensed"/>
                <a:ea typeface="Fira Sans Condensed"/>
                <a:cs typeface="Fira Sans Condensed"/>
                <a:sym typeface="Fira Sans Condensed"/>
              </a:rPr>
              <a:t>Eligibility criteria for </a:t>
            </a:r>
            <a:r>
              <a:rPr lang="en-US" sz="2933" b="1" dirty="0">
                <a:latin typeface="Fira Sans Condensed"/>
                <a:ea typeface="Fira Sans Condensed"/>
                <a:cs typeface="Fira Sans Condensed"/>
                <a:sym typeface="Fira Sans Condensed"/>
              </a:rPr>
              <a:t>inclusion </a:t>
            </a:r>
            <a:r>
              <a:rPr lang="en-US" sz="2933" dirty="0">
                <a:latin typeface="Fira Sans Condensed"/>
                <a:ea typeface="Fira Sans Condensed"/>
                <a:cs typeface="Fira Sans Condensed"/>
                <a:sym typeface="Fira Sans Condensed"/>
              </a:rPr>
              <a:t>or </a:t>
            </a:r>
            <a:r>
              <a:rPr lang="en-US" sz="2933" b="1" dirty="0">
                <a:latin typeface="Fira Sans Condensed"/>
                <a:ea typeface="Fira Sans Condensed"/>
                <a:cs typeface="Fira Sans Condensed"/>
                <a:sym typeface="Fira Sans Condensed"/>
              </a:rPr>
              <a:t>exclusion </a:t>
            </a:r>
            <a:r>
              <a:rPr lang="en-US" sz="2933" dirty="0">
                <a:latin typeface="Fira Sans Condensed"/>
                <a:ea typeface="Fira Sans Condensed"/>
                <a:cs typeface="Fira Sans Condensed"/>
                <a:sym typeface="Fira Sans Condensed"/>
              </a:rPr>
              <a:t>of individuals are used to define survey populations</a:t>
            </a:r>
          </a:p>
          <a:p>
            <a:pPr indent="-491054">
              <a:buSzPts val="2200"/>
              <a:buFont typeface="Fira Sans Condensed"/>
              <a:buChar char="●"/>
            </a:pPr>
            <a:r>
              <a:rPr lang="en-US" sz="2933" dirty="0">
                <a:latin typeface="Fira Sans Condensed"/>
                <a:ea typeface="Fira Sans Condensed"/>
                <a:cs typeface="Fira Sans Condensed"/>
                <a:sym typeface="Fira Sans Condensed"/>
              </a:rPr>
              <a:t>These inclusion or exclusion criteria must be clearly defined </a:t>
            </a:r>
          </a:p>
          <a:p>
            <a:pPr lvl="1" indent="-491054">
              <a:buSzPts val="2200"/>
              <a:buFont typeface="Fira Sans Condensed"/>
              <a:buChar char="●"/>
            </a:pPr>
            <a:r>
              <a:rPr lang="en-US" sz="2533" dirty="0">
                <a:latin typeface="Fira Sans Condensed"/>
                <a:ea typeface="Fira Sans Condensed"/>
                <a:cs typeface="Fira Sans Condensed"/>
                <a:sym typeface="Fira Sans Condensed"/>
              </a:rPr>
              <a:t>When we say our population is youth in Canada, what do we mean by “youth”?</a:t>
            </a:r>
          </a:p>
          <a:p>
            <a:pPr lvl="1" indent="-491054">
              <a:buSzPts val="2200"/>
              <a:buFont typeface="Fira Sans Condensed"/>
              <a:buChar char="●"/>
            </a:pPr>
            <a:r>
              <a:rPr lang="en-US" sz="2533" dirty="0">
                <a:latin typeface="Fira Sans Condensed"/>
                <a:ea typeface="Fira Sans Condensed"/>
                <a:cs typeface="Fira Sans Condensed"/>
                <a:sym typeface="Fira Sans Condensed"/>
              </a:rPr>
              <a:t>When we say we want to study regular smokers, what do we mean by “regular”? (Once a day? Once a week?)</a:t>
            </a:r>
          </a:p>
          <a:p>
            <a:pPr lvl="1" indent="-491054">
              <a:buSzPts val="2200"/>
              <a:buFont typeface="Fira Sans Condensed"/>
              <a:buChar char="●"/>
            </a:pPr>
            <a:endParaRPr lang="en-GB" sz="2533" dirty="0">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3934270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A172CFA2-A8C0-B745-5228-6F0507D9735C}"/>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58AB7986-CB21-92A2-2BC5-03DBBE497B9C}"/>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Recall: Target, Frame, and Sample Populations</a:t>
            </a:r>
            <a:endParaRPr b="1" dirty="0">
              <a:latin typeface="Fira Sans Condensed"/>
              <a:ea typeface="Fira Sans Condensed"/>
              <a:cs typeface="Fira Sans Condensed"/>
              <a:sym typeface="Fira Sans Condensed"/>
            </a:endParaRPr>
          </a:p>
        </p:txBody>
      </p:sp>
      <p:sp>
        <p:nvSpPr>
          <p:cNvPr id="17" name="Google Shape;194;p34">
            <a:extLst>
              <a:ext uri="{FF2B5EF4-FFF2-40B4-BE49-F238E27FC236}">
                <a16:creationId xmlns:a16="http://schemas.microsoft.com/office/drawing/2014/main" id="{7C61C605-87AA-B010-F8E5-F917C5A8E789}"/>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US" sz="2933" b="1" dirty="0">
                <a:solidFill>
                  <a:srgbClr val="00B050"/>
                </a:solidFill>
                <a:latin typeface="Fira Sans Condensed"/>
                <a:ea typeface="Fira Sans Condensed"/>
                <a:cs typeface="Fira Sans Condensed"/>
                <a:sym typeface="Fira Sans Condensed"/>
              </a:rPr>
              <a:t>Target Population</a:t>
            </a:r>
            <a:r>
              <a:rPr lang="en-US" sz="2933" dirty="0">
                <a:latin typeface="Fira Sans Condensed"/>
                <a:ea typeface="Fira Sans Condensed"/>
                <a:cs typeface="Fira Sans Condensed"/>
                <a:sym typeface="Fira Sans Condensed"/>
              </a:rPr>
              <a:t>: the set of all units covered by the main objective of the study.</a:t>
            </a:r>
          </a:p>
          <a:p>
            <a:pPr indent="-491054">
              <a:buSzPts val="2200"/>
              <a:buFont typeface="Fira Sans Condensed"/>
              <a:buChar char="●"/>
            </a:pPr>
            <a:r>
              <a:rPr lang="en-US" sz="2933" b="1" dirty="0">
                <a:solidFill>
                  <a:srgbClr val="00B050"/>
                </a:solidFill>
                <a:latin typeface="Fira Sans Condensed"/>
                <a:sym typeface="Fira Sans Condensed"/>
              </a:rPr>
              <a:t>Frame Population</a:t>
            </a:r>
            <a:r>
              <a:rPr lang="en-US" sz="2933" dirty="0">
                <a:latin typeface="Fira Sans Condensed"/>
                <a:ea typeface="Fira Sans Condensed"/>
                <a:cs typeface="Fira Sans Condensed"/>
                <a:sym typeface="Fira Sans Condensed"/>
              </a:rPr>
              <a:t>: the set of all units covered by the sampling frame.</a:t>
            </a:r>
          </a:p>
          <a:p>
            <a:pPr indent="-491054">
              <a:buSzPts val="2200"/>
              <a:buFont typeface="Fira Sans Condensed"/>
              <a:buChar char="●"/>
            </a:pPr>
            <a:r>
              <a:rPr lang="en-US" sz="2933" b="1" dirty="0">
                <a:solidFill>
                  <a:srgbClr val="00B050"/>
                </a:solidFill>
                <a:latin typeface="Fira Sans Condensed"/>
                <a:sym typeface="Fira Sans Condensed"/>
              </a:rPr>
              <a:t>Sampled Population</a:t>
            </a:r>
            <a:r>
              <a:rPr lang="en-US" sz="2933" dirty="0">
                <a:latin typeface="Fira Sans Condensed"/>
                <a:ea typeface="Fira Sans Condensed"/>
                <a:cs typeface="Fira Sans Condensed"/>
                <a:sym typeface="Fira Sans Condensed"/>
              </a:rPr>
              <a:t>: the population represented by the survey sample.</a:t>
            </a:r>
          </a:p>
        </p:txBody>
      </p:sp>
    </p:spTree>
    <p:extLst>
      <p:ext uri="{BB962C8B-B14F-4D97-AF65-F5344CB8AC3E}">
        <p14:creationId xmlns:p14="http://schemas.microsoft.com/office/powerpoint/2010/main" val="3553294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A3401BC3-CD16-F41E-2371-A698A1CECF09}"/>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D6A2699A-D999-945B-0880-3747387FE6BF}"/>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Recall: Target, Frame, and Sample Populations</a:t>
            </a:r>
            <a:endParaRPr b="1" dirty="0">
              <a:latin typeface="Fira Sans Condensed"/>
              <a:ea typeface="Fira Sans Condensed"/>
              <a:cs typeface="Fira Sans Condensed"/>
              <a:sym typeface="Fira Sans Condensed"/>
            </a:endParaRPr>
          </a:p>
        </p:txBody>
      </p:sp>
      <p:grpSp>
        <p:nvGrpSpPr>
          <p:cNvPr id="4" name="Group 3">
            <a:extLst>
              <a:ext uri="{FF2B5EF4-FFF2-40B4-BE49-F238E27FC236}">
                <a16:creationId xmlns:a16="http://schemas.microsoft.com/office/drawing/2014/main" id="{831E8A00-B676-F213-8826-005BE30D9089}"/>
              </a:ext>
            </a:extLst>
          </p:cNvPr>
          <p:cNvGrpSpPr/>
          <p:nvPr/>
        </p:nvGrpSpPr>
        <p:grpSpPr>
          <a:xfrm>
            <a:off x="1524260" y="1750264"/>
            <a:ext cx="9143480" cy="4307636"/>
            <a:chOff x="991350" y="884850"/>
            <a:chExt cx="7161300" cy="3373800"/>
          </a:xfrm>
        </p:grpSpPr>
        <p:sp>
          <p:nvSpPr>
            <p:cNvPr id="5" name="Google Shape;112;p21">
              <a:extLst>
                <a:ext uri="{FF2B5EF4-FFF2-40B4-BE49-F238E27FC236}">
                  <a16:creationId xmlns:a16="http://schemas.microsoft.com/office/drawing/2014/main" id="{CBD947E9-CC82-F72C-A468-8EE711943944}"/>
                </a:ext>
              </a:extLst>
            </p:cNvPr>
            <p:cNvSpPr/>
            <p:nvPr/>
          </p:nvSpPr>
          <p:spPr>
            <a:xfrm>
              <a:off x="991350" y="1285050"/>
              <a:ext cx="5479200" cy="29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3;p21">
              <a:extLst>
                <a:ext uri="{FF2B5EF4-FFF2-40B4-BE49-F238E27FC236}">
                  <a16:creationId xmlns:a16="http://schemas.microsoft.com/office/drawing/2014/main" id="{9DD998A1-FBE6-CD3D-595F-9761EE9DB944}"/>
                </a:ext>
              </a:extLst>
            </p:cNvPr>
            <p:cNvSpPr/>
            <p:nvPr/>
          </p:nvSpPr>
          <p:spPr>
            <a:xfrm>
              <a:off x="2929700" y="1537350"/>
              <a:ext cx="4829400" cy="2469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4;p21">
              <a:extLst>
                <a:ext uri="{FF2B5EF4-FFF2-40B4-BE49-F238E27FC236}">
                  <a16:creationId xmlns:a16="http://schemas.microsoft.com/office/drawing/2014/main" id="{EB184945-4947-4F37-BF7B-6A14E04EFAAC}"/>
                </a:ext>
              </a:extLst>
            </p:cNvPr>
            <p:cNvSpPr/>
            <p:nvPr/>
          </p:nvSpPr>
          <p:spPr>
            <a:xfrm>
              <a:off x="4218200" y="1537350"/>
              <a:ext cx="2252400" cy="2469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E599"/>
                </a:solidFill>
              </a:endParaRPr>
            </a:p>
          </p:txBody>
        </p:sp>
        <p:sp>
          <p:nvSpPr>
            <p:cNvPr id="8" name="Google Shape;115;p21">
              <a:extLst>
                <a:ext uri="{FF2B5EF4-FFF2-40B4-BE49-F238E27FC236}">
                  <a16:creationId xmlns:a16="http://schemas.microsoft.com/office/drawing/2014/main" id="{EDDECDBE-EF06-89D9-7AB3-B72300A3F38E}"/>
                </a:ext>
              </a:extLst>
            </p:cNvPr>
            <p:cNvSpPr/>
            <p:nvPr/>
          </p:nvSpPr>
          <p:spPr>
            <a:xfrm>
              <a:off x="2929700" y="2360400"/>
              <a:ext cx="1288500" cy="82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6;p21">
              <a:extLst>
                <a:ext uri="{FF2B5EF4-FFF2-40B4-BE49-F238E27FC236}">
                  <a16:creationId xmlns:a16="http://schemas.microsoft.com/office/drawing/2014/main" id="{CD1C97E0-3013-9D56-88ED-2C7BD99F8966}"/>
                </a:ext>
              </a:extLst>
            </p:cNvPr>
            <p:cNvSpPr txBox="1"/>
            <p:nvPr/>
          </p:nvSpPr>
          <p:spPr>
            <a:xfrm>
              <a:off x="991350" y="884850"/>
              <a:ext cx="168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Target Population</a:t>
              </a:r>
              <a:endParaRPr b="1"/>
            </a:p>
          </p:txBody>
        </p:sp>
        <p:sp>
          <p:nvSpPr>
            <p:cNvPr id="10" name="Google Shape;117;p21">
              <a:extLst>
                <a:ext uri="{FF2B5EF4-FFF2-40B4-BE49-F238E27FC236}">
                  <a16:creationId xmlns:a16="http://schemas.microsoft.com/office/drawing/2014/main" id="{600E0534-A8F5-39B1-08AB-FB1AB3D91A04}"/>
                </a:ext>
              </a:extLst>
            </p:cNvPr>
            <p:cNvSpPr txBox="1"/>
            <p:nvPr/>
          </p:nvSpPr>
          <p:spPr>
            <a:xfrm>
              <a:off x="6470550" y="884850"/>
              <a:ext cx="1682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Sampling Frame Population</a:t>
              </a:r>
              <a:endParaRPr b="1"/>
            </a:p>
          </p:txBody>
        </p:sp>
        <p:sp>
          <p:nvSpPr>
            <p:cNvPr id="11" name="Google Shape;118;p21">
              <a:extLst>
                <a:ext uri="{FF2B5EF4-FFF2-40B4-BE49-F238E27FC236}">
                  <a16:creationId xmlns:a16="http://schemas.microsoft.com/office/drawing/2014/main" id="{25FE17EA-74CE-F265-5DF6-B7996D98736F}"/>
                </a:ext>
              </a:extLst>
            </p:cNvPr>
            <p:cNvSpPr txBox="1"/>
            <p:nvPr/>
          </p:nvSpPr>
          <p:spPr>
            <a:xfrm>
              <a:off x="1158300" y="2494800"/>
              <a:ext cx="1455000" cy="57850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Not included in sampling frame</a:t>
              </a:r>
              <a:endParaRPr dirty="0"/>
            </a:p>
          </p:txBody>
        </p:sp>
        <p:sp>
          <p:nvSpPr>
            <p:cNvPr id="12" name="Google Shape;119;p21">
              <a:extLst>
                <a:ext uri="{FF2B5EF4-FFF2-40B4-BE49-F238E27FC236}">
                  <a16:creationId xmlns:a16="http://schemas.microsoft.com/office/drawing/2014/main" id="{8179CFD0-359E-5FD4-C5C0-3F40CC402A0D}"/>
                </a:ext>
              </a:extLst>
            </p:cNvPr>
            <p:cNvSpPr txBox="1"/>
            <p:nvPr/>
          </p:nvSpPr>
          <p:spPr>
            <a:xfrm>
              <a:off x="3039950" y="1751925"/>
              <a:ext cx="1068000" cy="57850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Not reachable</a:t>
              </a:r>
              <a:endParaRPr dirty="0"/>
            </a:p>
          </p:txBody>
        </p:sp>
        <p:sp>
          <p:nvSpPr>
            <p:cNvPr id="13" name="Google Shape;120;p21">
              <a:extLst>
                <a:ext uri="{FF2B5EF4-FFF2-40B4-BE49-F238E27FC236}">
                  <a16:creationId xmlns:a16="http://schemas.microsoft.com/office/drawing/2014/main" id="{4CEF7F11-8C16-D38F-9DB0-6E150A558629}"/>
                </a:ext>
              </a:extLst>
            </p:cNvPr>
            <p:cNvSpPr txBox="1"/>
            <p:nvPr/>
          </p:nvSpPr>
          <p:spPr>
            <a:xfrm>
              <a:off x="3039950" y="2525550"/>
              <a:ext cx="1068000" cy="57850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Refuse to respond</a:t>
              </a:r>
              <a:endParaRPr dirty="0"/>
            </a:p>
          </p:txBody>
        </p:sp>
        <p:sp>
          <p:nvSpPr>
            <p:cNvPr id="14" name="Google Shape;121;p21">
              <a:extLst>
                <a:ext uri="{FF2B5EF4-FFF2-40B4-BE49-F238E27FC236}">
                  <a16:creationId xmlns:a16="http://schemas.microsoft.com/office/drawing/2014/main" id="{6A9A5480-150A-F48F-080C-F61BB8D3C98B}"/>
                </a:ext>
              </a:extLst>
            </p:cNvPr>
            <p:cNvSpPr txBox="1"/>
            <p:nvPr/>
          </p:nvSpPr>
          <p:spPr>
            <a:xfrm>
              <a:off x="3039950" y="3196863"/>
              <a:ext cx="1068000" cy="7954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Not capable of responding</a:t>
              </a:r>
              <a:endParaRPr dirty="0"/>
            </a:p>
          </p:txBody>
        </p:sp>
        <p:sp>
          <p:nvSpPr>
            <p:cNvPr id="15" name="Google Shape;122;p21">
              <a:extLst>
                <a:ext uri="{FF2B5EF4-FFF2-40B4-BE49-F238E27FC236}">
                  <a16:creationId xmlns:a16="http://schemas.microsoft.com/office/drawing/2014/main" id="{2EE60DC3-6C5D-0FF6-2240-0263F48A3745}"/>
                </a:ext>
              </a:extLst>
            </p:cNvPr>
            <p:cNvSpPr txBox="1"/>
            <p:nvPr/>
          </p:nvSpPr>
          <p:spPr>
            <a:xfrm>
              <a:off x="4616900" y="2571750"/>
              <a:ext cx="1455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t>Sample</a:t>
              </a:r>
              <a:endParaRPr b="1" dirty="0"/>
            </a:p>
          </p:txBody>
        </p:sp>
        <p:sp>
          <p:nvSpPr>
            <p:cNvPr id="16" name="Google Shape;123;p21">
              <a:extLst>
                <a:ext uri="{FF2B5EF4-FFF2-40B4-BE49-F238E27FC236}">
                  <a16:creationId xmlns:a16="http://schemas.microsoft.com/office/drawing/2014/main" id="{F12FC72F-B28E-8734-B790-4248BADA8AB3}"/>
                </a:ext>
              </a:extLst>
            </p:cNvPr>
            <p:cNvSpPr txBox="1"/>
            <p:nvPr/>
          </p:nvSpPr>
          <p:spPr>
            <a:xfrm>
              <a:off x="6580850" y="2510250"/>
              <a:ext cx="1068000" cy="57850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Not eligible for survey</a:t>
              </a:r>
              <a:endParaRPr dirty="0"/>
            </a:p>
          </p:txBody>
        </p:sp>
      </p:grpSp>
    </p:spTree>
    <p:extLst>
      <p:ext uri="{BB962C8B-B14F-4D97-AF65-F5344CB8AC3E}">
        <p14:creationId xmlns:p14="http://schemas.microsoft.com/office/powerpoint/2010/main" val="2736597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294CF99D-BAE1-79F8-E25E-4FF3CCB60BC0}"/>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9426A8A8-61E6-4700-CEB6-D1524348DAC5}"/>
              </a:ext>
            </a:extLst>
          </p:cNvPr>
          <p:cNvSpPr/>
          <p:nvPr/>
        </p:nvSpPr>
        <p:spPr>
          <a:xfrm>
            <a:off x="230133" y="253133"/>
            <a:ext cx="11736800" cy="6374800"/>
          </a:xfrm>
          <a:prstGeom prst="rect">
            <a:avLst/>
          </a:prstGeom>
          <a:solidFill>
            <a:srgbClr val="009242"/>
          </a:solidFill>
          <a:ln>
            <a:noFill/>
          </a:ln>
        </p:spPr>
        <p:txBody>
          <a:bodyPr spcFirstLastPara="1" wrap="square" lIns="121900" tIns="121900" rIns="121900" bIns="121900" anchor="ctr" anchorCtr="0">
            <a:noAutofit/>
          </a:bodyPr>
          <a:lstStyle/>
          <a:p>
            <a:endParaRPr sz="2400"/>
          </a:p>
        </p:txBody>
      </p:sp>
      <p:sp>
        <p:nvSpPr>
          <p:cNvPr id="74" name="Google Shape;74;p16">
            <a:extLst>
              <a:ext uri="{FF2B5EF4-FFF2-40B4-BE49-F238E27FC236}">
                <a16:creationId xmlns:a16="http://schemas.microsoft.com/office/drawing/2014/main" id="{C5E21F6F-267E-D0C9-F9A1-6D0E6DF0BAA9}"/>
              </a:ext>
            </a:extLst>
          </p:cNvPr>
          <p:cNvSpPr txBox="1">
            <a:spLocks noGrp="1"/>
          </p:cNvSpPr>
          <p:nvPr>
            <p:ph type="subTitle" idx="4294967295"/>
          </p:nvPr>
        </p:nvSpPr>
        <p:spPr>
          <a:xfrm>
            <a:off x="2085661" y="2848834"/>
            <a:ext cx="8020678" cy="2123209"/>
          </a:xfrm>
          <a:prstGeom prst="rect">
            <a:avLst/>
          </a:prstGeom>
        </p:spPr>
        <p:txBody>
          <a:bodyPr spcFirstLastPara="1" vert="horz" wrap="square" lIns="121900" tIns="121900" rIns="121900" bIns="121900" rtlCol="0" anchor="t" anchorCtr="0">
            <a:normAutofit/>
          </a:bodyPr>
          <a:lstStyle/>
          <a:p>
            <a:pPr marL="0" indent="0" algn="ctr">
              <a:spcBef>
                <a:spcPts val="0"/>
              </a:spcBef>
              <a:spcAft>
                <a:spcPts val="1600"/>
              </a:spcAft>
              <a:buNone/>
            </a:pPr>
            <a:r>
              <a:rPr lang="en-GB" sz="4267" b="1" dirty="0">
                <a:solidFill>
                  <a:schemeClr val="lt1"/>
                </a:solidFill>
                <a:latin typeface="Fira Sans Condensed"/>
                <a:ea typeface="Fira Sans Condensed"/>
                <a:cs typeface="Fira Sans Condensed"/>
                <a:sym typeface="Fira Sans Condensed"/>
              </a:rPr>
              <a:t>Population Structures and</a:t>
            </a:r>
          </a:p>
          <a:p>
            <a:pPr marL="0" indent="0" algn="ctr">
              <a:spcBef>
                <a:spcPts val="0"/>
              </a:spcBef>
              <a:spcAft>
                <a:spcPts val="1600"/>
              </a:spcAft>
              <a:buNone/>
            </a:pPr>
            <a:r>
              <a:rPr lang="en-GB" sz="4267" b="1" dirty="0">
                <a:solidFill>
                  <a:schemeClr val="lt1"/>
                </a:solidFill>
                <a:latin typeface="Fira Sans Condensed"/>
                <a:ea typeface="Fira Sans Condensed"/>
                <a:cs typeface="Fira Sans Condensed"/>
                <a:sym typeface="Fira Sans Condensed"/>
              </a:rPr>
              <a:t>Sampling Frames</a:t>
            </a:r>
            <a:endParaRPr sz="4267" b="1" dirty="0">
              <a:solidFill>
                <a:schemeClr val="lt1"/>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2354818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8EEF706F-2529-98AE-A3C9-8D8013F2FEA1}"/>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A860B172-9D12-2900-67E5-1F03C970787E}"/>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Population Structures</a:t>
            </a:r>
            <a:endParaRPr b="1" dirty="0">
              <a:latin typeface="Fira Sans Condensed"/>
              <a:ea typeface="Fira Sans Condensed"/>
              <a:cs typeface="Fira Sans Condensed"/>
              <a:sym typeface="Fira Sans Condensed"/>
            </a:endParaRPr>
          </a:p>
        </p:txBody>
      </p:sp>
      <p:grpSp>
        <p:nvGrpSpPr>
          <p:cNvPr id="5" name="Group 4">
            <a:extLst>
              <a:ext uri="{FF2B5EF4-FFF2-40B4-BE49-F238E27FC236}">
                <a16:creationId xmlns:a16="http://schemas.microsoft.com/office/drawing/2014/main" id="{A75388A7-D511-59A1-B800-4AA38065A361}"/>
              </a:ext>
            </a:extLst>
          </p:cNvPr>
          <p:cNvGrpSpPr/>
          <p:nvPr/>
        </p:nvGrpSpPr>
        <p:grpSpPr>
          <a:xfrm>
            <a:off x="2331875" y="4357683"/>
            <a:ext cx="7528250" cy="2299736"/>
            <a:chOff x="2331875" y="4500563"/>
            <a:chExt cx="7528250" cy="2299736"/>
          </a:xfrm>
        </p:grpSpPr>
        <p:pic>
          <p:nvPicPr>
            <p:cNvPr id="3" name="Picture 2" descr="A comparison of a comparison between a couple of people&#10;&#10;Description automatically generated">
              <a:extLst>
                <a:ext uri="{FF2B5EF4-FFF2-40B4-BE49-F238E27FC236}">
                  <a16:creationId xmlns:a16="http://schemas.microsoft.com/office/drawing/2014/main" id="{9AFDAACE-E7DF-F35C-F63E-49F4A5A4CA52}"/>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t="41640" b="14889"/>
            <a:stretch/>
          </p:blipFill>
          <p:spPr>
            <a:xfrm>
              <a:off x="2331875" y="4907956"/>
              <a:ext cx="7528250" cy="1712677"/>
            </a:xfrm>
            <a:prstGeom prst="rect">
              <a:avLst/>
            </a:prstGeom>
          </p:spPr>
        </p:pic>
        <p:sp>
          <p:nvSpPr>
            <p:cNvPr id="4" name="Rectangle 3">
              <a:extLst>
                <a:ext uri="{FF2B5EF4-FFF2-40B4-BE49-F238E27FC236}">
                  <a16:creationId xmlns:a16="http://schemas.microsoft.com/office/drawing/2014/main" id="{6FB06DAE-856D-F0B2-DBDD-387C49D7B50A}"/>
                </a:ext>
              </a:extLst>
            </p:cNvPr>
            <p:cNvSpPr/>
            <p:nvPr/>
          </p:nvSpPr>
          <p:spPr>
            <a:xfrm>
              <a:off x="5386388" y="4500563"/>
              <a:ext cx="1143000" cy="22997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 name="TextBox 6">
            <a:extLst>
              <a:ext uri="{FF2B5EF4-FFF2-40B4-BE49-F238E27FC236}">
                <a16:creationId xmlns:a16="http://schemas.microsoft.com/office/drawing/2014/main" id="{DADA4EF0-EDEF-B514-2650-A80B2220B512}"/>
              </a:ext>
            </a:extLst>
          </p:cNvPr>
          <p:cNvSpPr txBox="1"/>
          <p:nvPr/>
        </p:nvSpPr>
        <p:spPr>
          <a:xfrm>
            <a:off x="3214688" y="6357936"/>
            <a:ext cx="6000750" cy="369332"/>
          </a:xfrm>
          <a:prstGeom prst="rect">
            <a:avLst/>
          </a:prstGeom>
          <a:noFill/>
        </p:spPr>
        <p:txBody>
          <a:bodyPr wrap="square">
            <a:spAutoFit/>
          </a:bodyPr>
          <a:lstStyle/>
          <a:p>
            <a:r>
              <a:rPr lang="en-GB" sz="1800" b="1" dirty="0">
                <a:latin typeface="Fira Sans Condensed"/>
                <a:ea typeface="Fira Sans Condensed"/>
                <a:cs typeface="Fira Sans Condensed"/>
                <a:sym typeface="Fira Sans Condensed"/>
              </a:rPr>
              <a:t>Stratification			             Clustering</a:t>
            </a:r>
            <a:endParaRPr lang="en-CA" b="1" dirty="0"/>
          </a:p>
        </p:txBody>
      </p:sp>
      <p:sp>
        <p:nvSpPr>
          <p:cNvPr id="194" name="Google Shape;194;p34">
            <a:extLst>
              <a:ext uri="{FF2B5EF4-FFF2-40B4-BE49-F238E27FC236}">
                <a16:creationId xmlns:a16="http://schemas.microsoft.com/office/drawing/2014/main" id="{A09CF069-CAD7-C9AF-0406-FA7F5CADB058}"/>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GB" sz="2933" dirty="0">
                <a:latin typeface="Fira Sans Condensed"/>
                <a:ea typeface="Fira Sans Condensed"/>
                <a:cs typeface="Fira Sans Condensed"/>
                <a:sym typeface="Fira Sans Condensed"/>
              </a:rPr>
              <a:t>We can structure our populations in two primary ways: </a:t>
            </a:r>
            <a:r>
              <a:rPr lang="en-GB" sz="2933" b="1" dirty="0">
                <a:solidFill>
                  <a:srgbClr val="00B050"/>
                </a:solidFill>
                <a:latin typeface="Fira Sans Condensed"/>
                <a:ea typeface="Fira Sans Condensed"/>
                <a:cs typeface="Fira Sans Condensed"/>
                <a:sym typeface="Fira Sans Condensed"/>
              </a:rPr>
              <a:t>stratification</a:t>
            </a:r>
            <a:r>
              <a:rPr lang="en-GB" sz="2933" dirty="0">
                <a:latin typeface="Fira Sans Condensed"/>
                <a:ea typeface="Fira Sans Condensed"/>
                <a:cs typeface="Fira Sans Condensed"/>
                <a:sym typeface="Fira Sans Condensed"/>
              </a:rPr>
              <a:t> and </a:t>
            </a:r>
            <a:r>
              <a:rPr lang="en-GB" sz="2933" b="1" dirty="0">
                <a:solidFill>
                  <a:srgbClr val="00B050"/>
                </a:solidFill>
                <a:latin typeface="Fira Sans Condensed"/>
                <a:sym typeface="Fira Sans Condensed"/>
              </a:rPr>
              <a:t>clustering</a:t>
            </a:r>
          </a:p>
          <a:p>
            <a:pPr indent="-491054">
              <a:buSzPts val="2200"/>
              <a:buFont typeface="Fira Sans Condensed"/>
              <a:buChar char="●"/>
            </a:pPr>
            <a:r>
              <a:rPr lang="en-GB" sz="2933" dirty="0">
                <a:latin typeface="Fira Sans Condensed"/>
                <a:ea typeface="Fira Sans Condensed"/>
                <a:cs typeface="Fira Sans Condensed"/>
                <a:sym typeface="Fira Sans Condensed"/>
              </a:rPr>
              <a:t>Both involve separating our population into groups called </a:t>
            </a:r>
            <a:r>
              <a:rPr lang="en-GB" sz="2933" i="1" dirty="0">
                <a:latin typeface="Fira Sans Condensed"/>
                <a:ea typeface="Fira Sans Condensed"/>
                <a:cs typeface="Fira Sans Condensed"/>
                <a:sym typeface="Fira Sans Condensed"/>
              </a:rPr>
              <a:t>strata </a:t>
            </a:r>
            <a:r>
              <a:rPr lang="en-GB" sz="2933" dirty="0">
                <a:latin typeface="Fira Sans Condensed"/>
                <a:ea typeface="Fira Sans Condensed"/>
                <a:cs typeface="Fira Sans Condensed"/>
                <a:sym typeface="Fira Sans Condensed"/>
              </a:rPr>
              <a:t>or </a:t>
            </a:r>
            <a:r>
              <a:rPr lang="en-GB" sz="2933" i="1" dirty="0">
                <a:latin typeface="Fira Sans Condensed"/>
                <a:ea typeface="Fira Sans Condensed"/>
                <a:cs typeface="Fira Sans Condensed"/>
                <a:sym typeface="Fira Sans Condensed"/>
              </a:rPr>
              <a:t>clusters</a:t>
            </a:r>
            <a:r>
              <a:rPr lang="en-GB" sz="2933" dirty="0">
                <a:latin typeface="Fira Sans Condensed"/>
                <a:ea typeface="Fira Sans Condensed"/>
                <a:cs typeface="Fira Sans Condensed"/>
                <a:sym typeface="Fira Sans Condensed"/>
              </a:rPr>
              <a:t> so that every individual in our population belongs to only one group </a:t>
            </a:r>
          </a:p>
          <a:p>
            <a:pPr indent="-491054">
              <a:buSzPts val="2200"/>
              <a:buFont typeface="Fira Sans Condensed"/>
              <a:buChar char="●"/>
            </a:pPr>
            <a:r>
              <a:rPr lang="en-GB" sz="2933" dirty="0">
                <a:latin typeface="Fira Sans Condensed"/>
                <a:ea typeface="Fira Sans Condensed"/>
                <a:cs typeface="Fira Sans Condensed"/>
                <a:sym typeface="Fira Sans Condensed"/>
              </a:rPr>
              <a:t>Stratified sampling ⇨ sample data are collected from every stratum</a:t>
            </a:r>
          </a:p>
          <a:p>
            <a:pPr indent="-491054">
              <a:buSzPts val="2200"/>
              <a:buFont typeface="Fira Sans Condensed"/>
              <a:buChar char="●"/>
            </a:pPr>
            <a:r>
              <a:rPr lang="en-GB" sz="2933" dirty="0">
                <a:latin typeface="Fira Sans Condensed"/>
                <a:ea typeface="Fira Sans Condensed"/>
                <a:cs typeface="Fira Sans Condensed"/>
                <a:sym typeface="Fira Sans Condensed"/>
              </a:rPr>
              <a:t>Cluster sampling ⇨ sample data are collected from only some clusters</a:t>
            </a:r>
          </a:p>
        </p:txBody>
      </p:sp>
    </p:spTree>
    <p:extLst>
      <p:ext uri="{BB962C8B-B14F-4D97-AF65-F5344CB8AC3E}">
        <p14:creationId xmlns:p14="http://schemas.microsoft.com/office/powerpoint/2010/main" val="3091078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104</TotalTime>
  <Words>1916</Words>
  <Application>Microsoft Office PowerPoint</Application>
  <PresentationFormat>Widescreen</PresentationFormat>
  <Paragraphs>155</Paragraphs>
  <Slides>35</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Aptos</vt:lpstr>
      <vt:lpstr>Aptos Display</vt:lpstr>
      <vt:lpstr>Arial</vt:lpstr>
      <vt:lpstr>Fira Sans Condensed</vt:lpstr>
      <vt:lpstr>Office Theme</vt:lpstr>
      <vt:lpstr>Sampling</vt:lpstr>
      <vt:lpstr>Today, we will...</vt:lpstr>
      <vt:lpstr>PowerPoint Presentation</vt:lpstr>
      <vt:lpstr>Survey Population</vt:lpstr>
      <vt:lpstr>Eligibility Criteria</vt:lpstr>
      <vt:lpstr>Recall: Target, Frame, and Sample Populations</vt:lpstr>
      <vt:lpstr>Recall: Target, Frame, and Sample Populations</vt:lpstr>
      <vt:lpstr>PowerPoint Presentation</vt:lpstr>
      <vt:lpstr>Population Structures</vt:lpstr>
      <vt:lpstr>Activity: Stratification</vt:lpstr>
      <vt:lpstr>Statistical Units and Sampling Frames</vt:lpstr>
      <vt:lpstr>PowerPoint Presentation</vt:lpstr>
      <vt:lpstr>Censuses</vt:lpstr>
      <vt:lpstr>PowerPoint Presentation</vt:lpstr>
      <vt:lpstr>Survey Samples</vt:lpstr>
      <vt:lpstr>Two Types of Sampling</vt:lpstr>
      <vt:lpstr>Probability Samples</vt:lpstr>
      <vt:lpstr>Types of Probability Samples</vt:lpstr>
      <vt:lpstr>Types of Probability Samples</vt:lpstr>
      <vt:lpstr>Multi-Stage Sampling</vt:lpstr>
      <vt:lpstr>Non-Probability Survey Samples</vt:lpstr>
      <vt:lpstr>Types of Non-Probability Samples</vt:lpstr>
      <vt:lpstr>PowerPoint Presentation</vt:lpstr>
      <vt:lpstr>Activity</vt:lpstr>
      <vt:lpstr>Activity</vt:lpstr>
      <vt:lpstr>Activity</vt:lpstr>
      <vt:lpstr>Activity</vt:lpstr>
      <vt:lpstr>Activity</vt:lpstr>
      <vt:lpstr>Activity (A new one!)</vt:lpstr>
      <vt:lpstr>PowerPoint Presentation</vt:lpstr>
      <vt:lpstr>Observational Studies</vt:lpstr>
      <vt:lpstr>Surveying vs. Observing</vt:lpstr>
      <vt:lpstr>Linking Surveys to Observation Data</vt:lpstr>
      <vt:lpstr>Steps to Surveying (From Wu &amp; Thompson, 2020)</vt:lpstr>
      <vt:lpstr>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Sampling</dc:title>
  <dc:creator>Ciara Zogheib</dc:creator>
  <cp:lastModifiedBy>Ciara Zogheib</cp:lastModifiedBy>
  <cp:revision>21</cp:revision>
  <dcterms:created xsi:type="dcterms:W3CDTF">2024-02-29T18:52:56Z</dcterms:created>
  <dcterms:modified xsi:type="dcterms:W3CDTF">2024-03-23T00:36:11Z</dcterms:modified>
</cp:coreProperties>
</file>